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Default Extension="emf" ContentType="image/x-em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handoutMasterIdLst>
    <p:handoutMasterId r:id="rId23"/>
  </p:handoutMasterIdLst>
  <p:sldIdLst>
    <p:sldId id="257" r:id="rId2"/>
    <p:sldId id="315" r:id="rId3"/>
    <p:sldId id="327" r:id="rId4"/>
    <p:sldId id="266" r:id="rId5"/>
    <p:sldId id="325" r:id="rId6"/>
    <p:sldId id="330" r:id="rId7"/>
    <p:sldId id="316" r:id="rId8"/>
    <p:sldId id="322" r:id="rId9"/>
    <p:sldId id="317" r:id="rId10"/>
    <p:sldId id="318" r:id="rId11"/>
    <p:sldId id="314" r:id="rId12"/>
    <p:sldId id="320" r:id="rId13"/>
    <p:sldId id="321" r:id="rId14"/>
    <p:sldId id="323" r:id="rId15"/>
    <p:sldId id="324" r:id="rId16"/>
    <p:sldId id="333" r:id="rId17"/>
    <p:sldId id="334" r:id="rId18"/>
    <p:sldId id="335" r:id="rId19"/>
    <p:sldId id="336" r:id="rId20"/>
    <p:sldId id="332" r:id="rId21"/>
    <p:sldId id="288" r:id="rId2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rnWhat="handouts2" clrMode="gray" frameSlides="1"/>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1932" autoAdjust="0"/>
    <p:restoredTop sz="94660"/>
  </p:normalViewPr>
  <p:slideViewPr>
    <p:cSldViewPr snapToGrid="0">
      <p:cViewPr varScale="1">
        <p:scale>
          <a:sx n="98" d="100"/>
          <a:sy n="98" d="100"/>
        </p:scale>
        <p:origin x="-640" y="-112"/>
      </p:cViewPr>
      <p:guideLst>
        <p:guide orient="horz" pos="2160"/>
        <p:guide pos="3840"/>
      </p:guideLst>
    </p:cSldViewPr>
  </p:slideViewPr>
  <p:notesTextViewPr>
    <p:cViewPr>
      <p:scale>
        <a:sx n="1" d="1"/>
        <a:sy n="1" d="1"/>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handoutMaster" Target="handoutMasters/handoutMaster1.xml"/><Relationship Id="rId24" Type="http://schemas.openxmlformats.org/officeDocument/2006/relationships/printerSettings" Target="printerSettings/printerSettings1.bin"/><Relationship Id="rId25" Type="http://schemas.openxmlformats.org/officeDocument/2006/relationships/presProps" Target="presProps.xml"/><Relationship Id="rId26" Type="http://schemas.openxmlformats.org/officeDocument/2006/relationships/viewProps" Target="viewProps.xml"/><Relationship Id="rId27" Type="http://schemas.openxmlformats.org/officeDocument/2006/relationships/theme" Target="theme/theme1.xml"/><Relationship Id="rId28"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5E8585B1-BEA1-EF4D-B8F1-E43EE24E5CBD}" type="datetimeFigureOut">
              <a:rPr lang="en-US" smtClean="0"/>
              <a:t>15/4/21</a:t>
            </a:fld>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672F498F-7292-5346-9573-FEA4323B013D}" type="slidenum">
              <a:rPr lang="en-US" smtClean="0"/>
              <a:t>‹#›</a:t>
            </a:fld>
            <a:endParaRPr lang="en-US" dirty="0"/>
          </a:p>
        </p:txBody>
      </p:sp>
    </p:spTree>
    <p:extLst>
      <p:ext uri="{BB962C8B-B14F-4D97-AF65-F5344CB8AC3E}">
        <p14:creationId xmlns:p14="http://schemas.microsoft.com/office/powerpoint/2010/main" val="3061342222"/>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EB684FF1-2FD8-4DFB-8EEB-D90362E15B38}"/>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 xmlns:a16="http://schemas.microsoft.com/office/drawing/2014/main" id="{BF74ED08-695B-4C67-8FB6-FE32F7B5130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 xmlns:a16="http://schemas.microsoft.com/office/drawing/2014/main" id="{1AC80E3B-5EC8-445E-8B88-CCB0882012F6}"/>
              </a:ext>
            </a:extLst>
          </p:cNvPr>
          <p:cNvSpPr>
            <a:spLocks noGrp="1"/>
          </p:cNvSpPr>
          <p:nvPr>
            <p:ph type="dt" sz="half" idx="10"/>
          </p:nvPr>
        </p:nvSpPr>
        <p:spPr/>
        <p:txBody>
          <a:bodyPr/>
          <a:lstStyle/>
          <a:p>
            <a:fld id="{79B252A8-6E24-4C4D-8303-CDD26A7918BB}" type="datetimeFigureOut">
              <a:rPr lang="en-US" smtClean="0"/>
              <a:t>15/4/21</a:t>
            </a:fld>
            <a:endParaRPr lang="en-US" dirty="0"/>
          </a:p>
        </p:txBody>
      </p:sp>
      <p:sp>
        <p:nvSpPr>
          <p:cNvPr id="5" name="Footer Placeholder 4">
            <a:extLst>
              <a:ext uri="{FF2B5EF4-FFF2-40B4-BE49-F238E27FC236}">
                <a16:creationId xmlns="" xmlns:a16="http://schemas.microsoft.com/office/drawing/2014/main" id="{2AC1EFDE-4310-4C94-993E-3A097B62C19C}"/>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 xmlns:a16="http://schemas.microsoft.com/office/drawing/2014/main" id="{4CBD558F-1203-4CE3-A9D6-A2837B89CA05}"/>
              </a:ext>
            </a:extLst>
          </p:cNvPr>
          <p:cNvSpPr>
            <a:spLocks noGrp="1"/>
          </p:cNvSpPr>
          <p:nvPr>
            <p:ph type="sldNum" sz="quarter" idx="12"/>
          </p:nvPr>
        </p:nvSpPr>
        <p:spPr/>
        <p:txBody>
          <a:bodyPr/>
          <a:lstStyle/>
          <a:p>
            <a:fld id="{7DAEAAD2-CE9B-4F2D-AFE7-69E9DDEA6102}" type="slidenum">
              <a:rPr lang="en-US" smtClean="0"/>
              <a:t>‹#›</a:t>
            </a:fld>
            <a:endParaRPr lang="en-US" dirty="0"/>
          </a:p>
        </p:txBody>
      </p:sp>
    </p:spTree>
    <p:extLst>
      <p:ext uri="{BB962C8B-B14F-4D97-AF65-F5344CB8AC3E}">
        <p14:creationId xmlns:p14="http://schemas.microsoft.com/office/powerpoint/2010/main" val="96936350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08543A88-56FE-4E68-A653-51F1119A5F3C}"/>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 xmlns:a16="http://schemas.microsoft.com/office/drawing/2014/main" id="{013A5165-BC10-4E41-BCD7-C523119AC089}"/>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D1E9F356-B615-41E8-8919-A33114F46D11}"/>
              </a:ext>
            </a:extLst>
          </p:cNvPr>
          <p:cNvSpPr>
            <a:spLocks noGrp="1"/>
          </p:cNvSpPr>
          <p:nvPr>
            <p:ph type="dt" sz="half" idx="10"/>
          </p:nvPr>
        </p:nvSpPr>
        <p:spPr/>
        <p:txBody>
          <a:bodyPr/>
          <a:lstStyle/>
          <a:p>
            <a:fld id="{79B252A8-6E24-4C4D-8303-CDD26A7918BB}" type="datetimeFigureOut">
              <a:rPr lang="en-US" smtClean="0"/>
              <a:t>15/4/21</a:t>
            </a:fld>
            <a:endParaRPr lang="en-US" dirty="0"/>
          </a:p>
        </p:txBody>
      </p:sp>
      <p:sp>
        <p:nvSpPr>
          <p:cNvPr id="5" name="Footer Placeholder 4">
            <a:extLst>
              <a:ext uri="{FF2B5EF4-FFF2-40B4-BE49-F238E27FC236}">
                <a16:creationId xmlns="" xmlns:a16="http://schemas.microsoft.com/office/drawing/2014/main" id="{940AAD48-4019-4572-9C71-A9BCEEA013B7}"/>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 xmlns:a16="http://schemas.microsoft.com/office/drawing/2014/main" id="{FB67C990-04F7-4796-8378-1FE49872532F}"/>
              </a:ext>
            </a:extLst>
          </p:cNvPr>
          <p:cNvSpPr>
            <a:spLocks noGrp="1"/>
          </p:cNvSpPr>
          <p:nvPr>
            <p:ph type="sldNum" sz="quarter" idx="12"/>
          </p:nvPr>
        </p:nvSpPr>
        <p:spPr/>
        <p:txBody>
          <a:bodyPr/>
          <a:lstStyle/>
          <a:p>
            <a:fld id="{7DAEAAD2-CE9B-4F2D-AFE7-69E9DDEA6102}" type="slidenum">
              <a:rPr lang="en-US" smtClean="0"/>
              <a:t>‹#›</a:t>
            </a:fld>
            <a:endParaRPr lang="en-US" dirty="0"/>
          </a:p>
        </p:txBody>
      </p:sp>
    </p:spTree>
    <p:extLst>
      <p:ext uri="{BB962C8B-B14F-4D97-AF65-F5344CB8AC3E}">
        <p14:creationId xmlns:p14="http://schemas.microsoft.com/office/powerpoint/2010/main" val="30307507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 xmlns:a16="http://schemas.microsoft.com/office/drawing/2014/main" id="{04E537F6-D701-486D-B37B-1E6332A172D4}"/>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 xmlns:a16="http://schemas.microsoft.com/office/drawing/2014/main" id="{22B57B9A-E87B-4511-8F6B-4DA8255E0752}"/>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256A5DE2-A83B-435C-BF37-918E8DEF7E60}"/>
              </a:ext>
            </a:extLst>
          </p:cNvPr>
          <p:cNvSpPr>
            <a:spLocks noGrp="1"/>
          </p:cNvSpPr>
          <p:nvPr>
            <p:ph type="dt" sz="half" idx="10"/>
          </p:nvPr>
        </p:nvSpPr>
        <p:spPr/>
        <p:txBody>
          <a:bodyPr/>
          <a:lstStyle/>
          <a:p>
            <a:fld id="{79B252A8-6E24-4C4D-8303-CDD26A7918BB}" type="datetimeFigureOut">
              <a:rPr lang="en-US" smtClean="0"/>
              <a:t>15/4/21</a:t>
            </a:fld>
            <a:endParaRPr lang="en-US" dirty="0"/>
          </a:p>
        </p:txBody>
      </p:sp>
      <p:sp>
        <p:nvSpPr>
          <p:cNvPr id="5" name="Footer Placeholder 4">
            <a:extLst>
              <a:ext uri="{FF2B5EF4-FFF2-40B4-BE49-F238E27FC236}">
                <a16:creationId xmlns="" xmlns:a16="http://schemas.microsoft.com/office/drawing/2014/main" id="{44767922-2E72-40D0-9021-80CCBFCF0B14}"/>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 xmlns:a16="http://schemas.microsoft.com/office/drawing/2014/main" id="{9ED7AB45-F554-42A9-887D-61DB040D78D4}"/>
              </a:ext>
            </a:extLst>
          </p:cNvPr>
          <p:cNvSpPr>
            <a:spLocks noGrp="1"/>
          </p:cNvSpPr>
          <p:nvPr>
            <p:ph type="sldNum" sz="quarter" idx="12"/>
          </p:nvPr>
        </p:nvSpPr>
        <p:spPr/>
        <p:txBody>
          <a:bodyPr/>
          <a:lstStyle/>
          <a:p>
            <a:fld id="{7DAEAAD2-CE9B-4F2D-AFE7-69E9DDEA6102}" type="slidenum">
              <a:rPr lang="en-US" smtClean="0"/>
              <a:t>‹#›</a:t>
            </a:fld>
            <a:endParaRPr lang="en-US" dirty="0"/>
          </a:p>
        </p:txBody>
      </p:sp>
    </p:spTree>
    <p:extLst>
      <p:ext uri="{BB962C8B-B14F-4D97-AF65-F5344CB8AC3E}">
        <p14:creationId xmlns:p14="http://schemas.microsoft.com/office/powerpoint/2010/main" val="29982876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9C0CF44F-0142-45E9-8FAA-4449E95519A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 xmlns:a16="http://schemas.microsoft.com/office/drawing/2014/main" id="{98CCD86E-90D7-428E-AEBB-2FDD9AA1F497}"/>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C6CA2F66-C834-4921-8C54-EDD70D0F125E}"/>
              </a:ext>
            </a:extLst>
          </p:cNvPr>
          <p:cNvSpPr>
            <a:spLocks noGrp="1"/>
          </p:cNvSpPr>
          <p:nvPr>
            <p:ph type="dt" sz="half" idx="10"/>
          </p:nvPr>
        </p:nvSpPr>
        <p:spPr/>
        <p:txBody>
          <a:bodyPr/>
          <a:lstStyle/>
          <a:p>
            <a:fld id="{79B252A8-6E24-4C4D-8303-CDD26A7918BB}" type="datetimeFigureOut">
              <a:rPr lang="en-US" smtClean="0"/>
              <a:t>15/4/21</a:t>
            </a:fld>
            <a:endParaRPr lang="en-US" dirty="0"/>
          </a:p>
        </p:txBody>
      </p:sp>
      <p:sp>
        <p:nvSpPr>
          <p:cNvPr id="5" name="Footer Placeholder 4">
            <a:extLst>
              <a:ext uri="{FF2B5EF4-FFF2-40B4-BE49-F238E27FC236}">
                <a16:creationId xmlns="" xmlns:a16="http://schemas.microsoft.com/office/drawing/2014/main" id="{19217B0D-8859-4D97-BF10-17BE7233E5C2}"/>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 xmlns:a16="http://schemas.microsoft.com/office/drawing/2014/main" id="{9FB289B1-21CD-40E6-A25D-3CCCD3550ACC}"/>
              </a:ext>
            </a:extLst>
          </p:cNvPr>
          <p:cNvSpPr>
            <a:spLocks noGrp="1"/>
          </p:cNvSpPr>
          <p:nvPr>
            <p:ph type="sldNum" sz="quarter" idx="12"/>
          </p:nvPr>
        </p:nvSpPr>
        <p:spPr/>
        <p:txBody>
          <a:bodyPr/>
          <a:lstStyle/>
          <a:p>
            <a:fld id="{7DAEAAD2-CE9B-4F2D-AFE7-69E9DDEA6102}" type="slidenum">
              <a:rPr lang="en-US" smtClean="0"/>
              <a:t>‹#›</a:t>
            </a:fld>
            <a:endParaRPr lang="en-US" dirty="0"/>
          </a:p>
        </p:txBody>
      </p:sp>
    </p:spTree>
    <p:extLst>
      <p:ext uri="{BB962C8B-B14F-4D97-AF65-F5344CB8AC3E}">
        <p14:creationId xmlns:p14="http://schemas.microsoft.com/office/powerpoint/2010/main" val="5384402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3FA3175E-66AB-4401-82D0-EE77DD1099EA}"/>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 xmlns:a16="http://schemas.microsoft.com/office/drawing/2014/main" id="{529688D2-A5AD-4BF0-87FC-D64A515B681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 xmlns:a16="http://schemas.microsoft.com/office/drawing/2014/main" id="{6E4F79E8-A1DE-40A2-9BA4-B9F4F08B2D94}"/>
              </a:ext>
            </a:extLst>
          </p:cNvPr>
          <p:cNvSpPr>
            <a:spLocks noGrp="1"/>
          </p:cNvSpPr>
          <p:nvPr>
            <p:ph type="dt" sz="half" idx="10"/>
          </p:nvPr>
        </p:nvSpPr>
        <p:spPr/>
        <p:txBody>
          <a:bodyPr/>
          <a:lstStyle/>
          <a:p>
            <a:fld id="{79B252A8-6E24-4C4D-8303-CDD26A7918BB}" type="datetimeFigureOut">
              <a:rPr lang="en-US" smtClean="0"/>
              <a:t>15/4/21</a:t>
            </a:fld>
            <a:endParaRPr lang="en-US" dirty="0"/>
          </a:p>
        </p:txBody>
      </p:sp>
      <p:sp>
        <p:nvSpPr>
          <p:cNvPr id="5" name="Footer Placeholder 4">
            <a:extLst>
              <a:ext uri="{FF2B5EF4-FFF2-40B4-BE49-F238E27FC236}">
                <a16:creationId xmlns="" xmlns:a16="http://schemas.microsoft.com/office/drawing/2014/main" id="{A0D30484-EC90-477C-BC24-2E425773CC28}"/>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 xmlns:a16="http://schemas.microsoft.com/office/drawing/2014/main" id="{EEEC2BDB-E3E1-465A-9969-05C7EBCFFCE2}"/>
              </a:ext>
            </a:extLst>
          </p:cNvPr>
          <p:cNvSpPr>
            <a:spLocks noGrp="1"/>
          </p:cNvSpPr>
          <p:nvPr>
            <p:ph type="sldNum" sz="quarter" idx="12"/>
          </p:nvPr>
        </p:nvSpPr>
        <p:spPr/>
        <p:txBody>
          <a:bodyPr/>
          <a:lstStyle/>
          <a:p>
            <a:fld id="{7DAEAAD2-CE9B-4F2D-AFE7-69E9DDEA6102}" type="slidenum">
              <a:rPr lang="en-US" smtClean="0"/>
              <a:t>‹#›</a:t>
            </a:fld>
            <a:endParaRPr lang="en-US" dirty="0"/>
          </a:p>
        </p:txBody>
      </p:sp>
    </p:spTree>
    <p:extLst>
      <p:ext uri="{BB962C8B-B14F-4D97-AF65-F5344CB8AC3E}">
        <p14:creationId xmlns:p14="http://schemas.microsoft.com/office/powerpoint/2010/main" val="15129113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C01041AA-363C-4BA7-8F86-1AA240F1589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 xmlns:a16="http://schemas.microsoft.com/office/drawing/2014/main" id="{017550C3-E023-41F8-9C6A-5BAF6FAA16E5}"/>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 xmlns:a16="http://schemas.microsoft.com/office/drawing/2014/main" id="{9CD77860-A47E-46F3-9ED1-1F853CA57333}"/>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 xmlns:a16="http://schemas.microsoft.com/office/drawing/2014/main" id="{E06866DA-7C74-410D-8A57-0DBC1A2C7E0C}"/>
              </a:ext>
            </a:extLst>
          </p:cNvPr>
          <p:cNvSpPr>
            <a:spLocks noGrp="1"/>
          </p:cNvSpPr>
          <p:nvPr>
            <p:ph type="dt" sz="half" idx="10"/>
          </p:nvPr>
        </p:nvSpPr>
        <p:spPr/>
        <p:txBody>
          <a:bodyPr/>
          <a:lstStyle/>
          <a:p>
            <a:fld id="{79B252A8-6E24-4C4D-8303-CDD26A7918BB}" type="datetimeFigureOut">
              <a:rPr lang="en-US" smtClean="0"/>
              <a:t>15/4/21</a:t>
            </a:fld>
            <a:endParaRPr lang="en-US" dirty="0"/>
          </a:p>
        </p:txBody>
      </p:sp>
      <p:sp>
        <p:nvSpPr>
          <p:cNvPr id="6" name="Footer Placeholder 5">
            <a:extLst>
              <a:ext uri="{FF2B5EF4-FFF2-40B4-BE49-F238E27FC236}">
                <a16:creationId xmlns="" xmlns:a16="http://schemas.microsoft.com/office/drawing/2014/main" id="{8C0ACA8D-6B1C-4B20-9299-5085A10F81B3}"/>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 xmlns:a16="http://schemas.microsoft.com/office/drawing/2014/main" id="{AFDA82DF-5ED7-4B97-8965-06A46E55B77C}"/>
              </a:ext>
            </a:extLst>
          </p:cNvPr>
          <p:cNvSpPr>
            <a:spLocks noGrp="1"/>
          </p:cNvSpPr>
          <p:nvPr>
            <p:ph type="sldNum" sz="quarter" idx="12"/>
          </p:nvPr>
        </p:nvSpPr>
        <p:spPr/>
        <p:txBody>
          <a:bodyPr/>
          <a:lstStyle/>
          <a:p>
            <a:fld id="{7DAEAAD2-CE9B-4F2D-AFE7-69E9DDEA6102}" type="slidenum">
              <a:rPr lang="en-US" smtClean="0"/>
              <a:t>‹#›</a:t>
            </a:fld>
            <a:endParaRPr lang="en-US" dirty="0"/>
          </a:p>
        </p:txBody>
      </p:sp>
    </p:spTree>
    <p:extLst>
      <p:ext uri="{BB962C8B-B14F-4D97-AF65-F5344CB8AC3E}">
        <p14:creationId xmlns:p14="http://schemas.microsoft.com/office/powerpoint/2010/main" val="265956008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CD5AD8E7-E51A-4DD8-B687-8C40FDDF268D}"/>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 xmlns:a16="http://schemas.microsoft.com/office/drawing/2014/main" id="{79397E5E-F6DD-4404-BFC8-4C46ED93606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 xmlns:a16="http://schemas.microsoft.com/office/drawing/2014/main" id="{F837EDC2-531A-4EDF-BB70-0CBCA5615F32}"/>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 xmlns:a16="http://schemas.microsoft.com/office/drawing/2014/main" id="{23393C1E-AF85-40A4-8C8C-E8B09D1AE9C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 xmlns:a16="http://schemas.microsoft.com/office/drawing/2014/main" id="{B1D66288-C990-4C33-B452-B0943AF3AF94}"/>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 xmlns:a16="http://schemas.microsoft.com/office/drawing/2014/main" id="{DFC84EFB-CCC3-484D-AD72-5C504405044F}"/>
              </a:ext>
            </a:extLst>
          </p:cNvPr>
          <p:cNvSpPr>
            <a:spLocks noGrp="1"/>
          </p:cNvSpPr>
          <p:nvPr>
            <p:ph type="dt" sz="half" idx="10"/>
          </p:nvPr>
        </p:nvSpPr>
        <p:spPr/>
        <p:txBody>
          <a:bodyPr/>
          <a:lstStyle/>
          <a:p>
            <a:fld id="{79B252A8-6E24-4C4D-8303-CDD26A7918BB}" type="datetimeFigureOut">
              <a:rPr lang="en-US" smtClean="0"/>
              <a:t>15/4/21</a:t>
            </a:fld>
            <a:endParaRPr lang="en-US" dirty="0"/>
          </a:p>
        </p:txBody>
      </p:sp>
      <p:sp>
        <p:nvSpPr>
          <p:cNvPr id="8" name="Footer Placeholder 7">
            <a:extLst>
              <a:ext uri="{FF2B5EF4-FFF2-40B4-BE49-F238E27FC236}">
                <a16:creationId xmlns="" xmlns:a16="http://schemas.microsoft.com/office/drawing/2014/main" id="{AC2C5540-C246-40B6-B9B0-0326DAB5965F}"/>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 xmlns:a16="http://schemas.microsoft.com/office/drawing/2014/main" id="{E2055791-6228-465F-9A15-91AC0A8252C9}"/>
              </a:ext>
            </a:extLst>
          </p:cNvPr>
          <p:cNvSpPr>
            <a:spLocks noGrp="1"/>
          </p:cNvSpPr>
          <p:nvPr>
            <p:ph type="sldNum" sz="quarter" idx="12"/>
          </p:nvPr>
        </p:nvSpPr>
        <p:spPr/>
        <p:txBody>
          <a:bodyPr/>
          <a:lstStyle/>
          <a:p>
            <a:fld id="{7DAEAAD2-CE9B-4F2D-AFE7-69E9DDEA6102}" type="slidenum">
              <a:rPr lang="en-US" smtClean="0"/>
              <a:t>‹#›</a:t>
            </a:fld>
            <a:endParaRPr lang="en-US" dirty="0"/>
          </a:p>
        </p:txBody>
      </p:sp>
    </p:spTree>
    <p:extLst>
      <p:ext uri="{BB962C8B-B14F-4D97-AF65-F5344CB8AC3E}">
        <p14:creationId xmlns:p14="http://schemas.microsoft.com/office/powerpoint/2010/main" val="11047470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FE17D72E-27B1-4A3E-9410-41F5650D3D79}"/>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 xmlns:a16="http://schemas.microsoft.com/office/drawing/2014/main" id="{0099E350-FB25-423E-92AA-A581F11CE716}"/>
              </a:ext>
            </a:extLst>
          </p:cNvPr>
          <p:cNvSpPr>
            <a:spLocks noGrp="1"/>
          </p:cNvSpPr>
          <p:nvPr>
            <p:ph type="dt" sz="half" idx="10"/>
          </p:nvPr>
        </p:nvSpPr>
        <p:spPr/>
        <p:txBody>
          <a:bodyPr/>
          <a:lstStyle/>
          <a:p>
            <a:fld id="{79B252A8-6E24-4C4D-8303-CDD26A7918BB}" type="datetimeFigureOut">
              <a:rPr lang="en-US" smtClean="0"/>
              <a:t>15/4/21</a:t>
            </a:fld>
            <a:endParaRPr lang="en-US" dirty="0"/>
          </a:p>
        </p:txBody>
      </p:sp>
      <p:sp>
        <p:nvSpPr>
          <p:cNvPr id="4" name="Footer Placeholder 3">
            <a:extLst>
              <a:ext uri="{FF2B5EF4-FFF2-40B4-BE49-F238E27FC236}">
                <a16:creationId xmlns="" xmlns:a16="http://schemas.microsoft.com/office/drawing/2014/main" id="{25A35A60-B87D-4A76-B084-1A3B490D7AE5}"/>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 xmlns:a16="http://schemas.microsoft.com/office/drawing/2014/main" id="{79101514-A47B-4192-BCDA-DD9E14150674}"/>
              </a:ext>
            </a:extLst>
          </p:cNvPr>
          <p:cNvSpPr>
            <a:spLocks noGrp="1"/>
          </p:cNvSpPr>
          <p:nvPr>
            <p:ph type="sldNum" sz="quarter" idx="12"/>
          </p:nvPr>
        </p:nvSpPr>
        <p:spPr/>
        <p:txBody>
          <a:bodyPr/>
          <a:lstStyle/>
          <a:p>
            <a:fld id="{7DAEAAD2-CE9B-4F2D-AFE7-69E9DDEA6102}" type="slidenum">
              <a:rPr lang="en-US" smtClean="0"/>
              <a:t>‹#›</a:t>
            </a:fld>
            <a:endParaRPr lang="en-US" dirty="0"/>
          </a:p>
        </p:txBody>
      </p:sp>
    </p:spTree>
    <p:extLst>
      <p:ext uri="{BB962C8B-B14F-4D97-AF65-F5344CB8AC3E}">
        <p14:creationId xmlns:p14="http://schemas.microsoft.com/office/powerpoint/2010/main" val="12905566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 xmlns:a16="http://schemas.microsoft.com/office/drawing/2014/main" id="{27563FE4-B6AE-4F14-9FCD-341F7E3C29AB}"/>
              </a:ext>
            </a:extLst>
          </p:cNvPr>
          <p:cNvSpPr>
            <a:spLocks noGrp="1"/>
          </p:cNvSpPr>
          <p:nvPr>
            <p:ph type="dt" sz="half" idx="10"/>
          </p:nvPr>
        </p:nvSpPr>
        <p:spPr/>
        <p:txBody>
          <a:bodyPr/>
          <a:lstStyle/>
          <a:p>
            <a:fld id="{79B252A8-6E24-4C4D-8303-CDD26A7918BB}" type="datetimeFigureOut">
              <a:rPr lang="en-US" smtClean="0"/>
              <a:t>15/4/21</a:t>
            </a:fld>
            <a:endParaRPr lang="en-US" dirty="0"/>
          </a:p>
        </p:txBody>
      </p:sp>
      <p:sp>
        <p:nvSpPr>
          <p:cNvPr id="3" name="Footer Placeholder 2">
            <a:extLst>
              <a:ext uri="{FF2B5EF4-FFF2-40B4-BE49-F238E27FC236}">
                <a16:creationId xmlns="" xmlns:a16="http://schemas.microsoft.com/office/drawing/2014/main" id="{4B8C6788-A510-4D99-AE58-827579B5DAF0}"/>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 xmlns:a16="http://schemas.microsoft.com/office/drawing/2014/main" id="{D69C8B48-E6D1-494A-9A48-4C1BF5FB2A2F}"/>
              </a:ext>
            </a:extLst>
          </p:cNvPr>
          <p:cNvSpPr>
            <a:spLocks noGrp="1"/>
          </p:cNvSpPr>
          <p:nvPr>
            <p:ph type="sldNum" sz="quarter" idx="12"/>
          </p:nvPr>
        </p:nvSpPr>
        <p:spPr/>
        <p:txBody>
          <a:bodyPr/>
          <a:lstStyle/>
          <a:p>
            <a:fld id="{7DAEAAD2-CE9B-4F2D-AFE7-69E9DDEA6102}" type="slidenum">
              <a:rPr lang="en-US" smtClean="0"/>
              <a:t>‹#›</a:t>
            </a:fld>
            <a:endParaRPr lang="en-US" dirty="0"/>
          </a:p>
        </p:txBody>
      </p:sp>
    </p:spTree>
    <p:extLst>
      <p:ext uri="{BB962C8B-B14F-4D97-AF65-F5344CB8AC3E}">
        <p14:creationId xmlns:p14="http://schemas.microsoft.com/office/powerpoint/2010/main" val="391839803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968B3952-6BED-413C-A865-8F5F97929AB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 xmlns:a16="http://schemas.microsoft.com/office/drawing/2014/main" id="{82202399-4345-4959-B720-2E824BD0A7A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 xmlns:a16="http://schemas.microsoft.com/office/drawing/2014/main" id="{CD47E42E-BB1F-4069-9353-B4D495BD0BF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 xmlns:a16="http://schemas.microsoft.com/office/drawing/2014/main" id="{30E6FC71-11AF-4E02-8356-64BAA5EB06C7}"/>
              </a:ext>
            </a:extLst>
          </p:cNvPr>
          <p:cNvSpPr>
            <a:spLocks noGrp="1"/>
          </p:cNvSpPr>
          <p:nvPr>
            <p:ph type="dt" sz="half" idx="10"/>
          </p:nvPr>
        </p:nvSpPr>
        <p:spPr/>
        <p:txBody>
          <a:bodyPr/>
          <a:lstStyle/>
          <a:p>
            <a:fld id="{79B252A8-6E24-4C4D-8303-CDD26A7918BB}" type="datetimeFigureOut">
              <a:rPr lang="en-US" smtClean="0"/>
              <a:t>15/4/21</a:t>
            </a:fld>
            <a:endParaRPr lang="en-US" dirty="0"/>
          </a:p>
        </p:txBody>
      </p:sp>
      <p:sp>
        <p:nvSpPr>
          <p:cNvPr id="6" name="Footer Placeholder 5">
            <a:extLst>
              <a:ext uri="{FF2B5EF4-FFF2-40B4-BE49-F238E27FC236}">
                <a16:creationId xmlns="" xmlns:a16="http://schemas.microsoft.com/office/drawing/2014/main" id="{C17A7517-5F3B-41B2-B5F2-594A093902EB}"/>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 xmlns:a16="http://schemas.microsoft.com/office/drawing/2014/main" id="{9037B2E7-05C4-49DB-9AE9-2BF47FE8A642}"/>
              </a:ext>
            </a:extLst>
          </p:cNvPr>
          <p:cNvSpPr>
            <a:spLocks noGrp="1"/>
          </p:cNvSpPr>
          <p:nvPr>
            <p:ph type="sldNum" sz="quarter" idx="12"/>
          </p:nvPr>
        </p:nvSpPr>
        <p:spPr/>
        <p:txBody>
          <a:bodyPr/>
          <a:lstStyle/>
          <a:p>
            <a:fld id="{7DAEAAD2-CE9B-4F2D-AFE7-69E9DDEA6102}" type="slidenum">
              <a:rPr lang="en-US" smtClean="0"/>
              <a:t>‹#›</a:t>
            </a:fld>
            <a:endParaRPr lang="en-US" dirty="0"/>
          </a:p>
        </p:txBody>
      </p:sp>
    </p:spTree>
    <p:extLst>
      <p:ext uri="{BB962C8B-B14F-4D97-AF65-F5344CB8AC3E}">
        <p14:creationId xmlns:p14="http://schemas.microsoft.com/office/powerpoint/2010/main" val="18648972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63F201E4-645B-4EDE-A2ED-178D13C3F8C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 xmlns:a16="http://schemas.microsoft.com/office/drawing/2014/main" id="{8122D02C-BF52-4DFE-8232-2AC4AB491D2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 xmlns:a16="http://schemas.microsoft.com/office/drawing/2014/main" id="{CEEE68AD-C252-4E20-B234-6B1151D56DA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 xmlns:a16="http://schemas.microsoft.com/office/drawing/2014/main" id="{A4DC1071-4BA6-454F-A0E4-3CD0781449A1}"/>
              </a:ext>
            </a:extLst>
          </p:cNvPr>
          <p:cNvSpPr>
            <a:spLocks noGrp="1"/>
          </p:cNvSpPr>
          <p:nvPr>
            <p:ph type="dt" sz="half" idx="10"/>
          </p:nvPr>
        </p:nvSpPr>
        <p:spPr/>
        <p:txBody>
          <a:bodyPr/>
          <a:lstStyle/>
          <a:p>
            <a:fld id="{79B252A8-6E24-4C4D-8303-CDD26A7918BB}" type="datetimeFigureOut">
              <a:rPr lang="en-US" smtClean="0"/>
              <a:t>15/4/21</a:t>
            </a:fld>
            <a:endParaRPr lang="en-US" dirty="0"/>
          </a:p>
        </p:txBody>
      </p:sp>
      <p:sp>
        <p:nvSpPr>
          <p:cNvPr id="6" name="Footer Placeholder 5">
            <a:extLst>
              <a:ext uri="{FF2B5EF4-FFF2-40B4-BE49-F238E27FC236}">
                <a16:creationId xmlns="" xmlns:a16="http://schemas.microsoft.com/office/drawing/2014/main" id="{C4D57636-8B7D-4DCA-88B5-6D0A383854AE}"/>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 xmlns:a16="http://schemas.microsoft.com/office/drawing/2014/main" id="{0852F1C3-1BD8-4440-8D1D-A3786985F3AE}"/>
              </a:ext>
            </a:extLst>
          </p:cNvPr>
          <p:cNvSpPr>
            <a:spLocks noGrp="1"/>
          </p:cNvSpPr>
          <p:nvPr>
            <p:ph type="sldNum" sz="quarter" idx="12"/>
          </p:nvPr>
        </p:nvSpPr>
        <p:spPr/>
        <p:txBody>
          <a:bodyPr/>
          <a:lstStyle/>
          <a:p>
            <a:fld id="{7DAEAAD2-CE9B-4F2D-AFE7-69E9DDEA6102}" type="slidenum">
              <a:rPr lang="en-US" smtClean="0"/>
              <a:t>‹#›</a:t>
            </a:fld>
            <a:endParaRPr lang="en-US" dirty="0"/>
          </a:p>
        </p:txBody>
      </p:sp>
    </p:spTree>
    <p:extLst>
      <p:ext uri="{BB962C8B-B14F-4D97-AF65-F5344CB8AC3E}">
        <p14:creationId xmlns:p14="http://schemas.microsoft.com/office/powerpoint/2010/main" val="3021348919"/>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3" Type="http://schemas.openxmlformats.org/officeDocument/2006/relationships/image" Target="../media/image1.jpe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 xmlns:a16="http://schemas.microsoft.com/office/drawing/2014/main" id="{5722B936-2AF3-4D44-B921-B57959231A8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 xmlns:a16="http://schemas.microsoft.com/office/drawing/2014/main" id="{79CAA263-CAB5-474B-9E61-B212F566DED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 xmlns:a16="http://schemas.microsoft.com/office/drawing/2014/main" id="{89E36A97-C8F4-4616-8AEF-35723C50770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9B252A8-6E24-4C4D-8303-CDD26A7918BB}" type="datetimeFigureOut">
              <a:rPr lang="en-US" smtClean="0"/>
              <a:t>15/4/21</a:t>
            </a:fld>
            <a:endParaRPr lang="en-US" dirty="0"/>
          </a:p>
        </p:txBody>
      </p:sp>
      <p:sp>
        <p:nvSpPr>
          <p:cNvPr id="5" name="Footer Placeholder 4">
            <a:extLst>
              <a:ext uri="{FF2B5EF4-FFF2-40B4-BE49-F238E27FC236}">
                <a16:creationId xmlns="" xmlns:a16="http://schemas.microsoft.com/office/drawing/2014/main" id="{D7532071-4C5F-42BB-86D3-E08A7155746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 xmlns:a16="http://schemas.microsoft.com/office/drawing/2014/main" id="{8B9662EF-B1BD-4190-B809-FB07B783119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DAEAAD2-CE9B-4F2D-AFE7-69E9DDEA6102}" type="slidenum">
              <a:rPr lang="en-US" smtClean="0"/>
              <a:t>‹#›</a:t>
            </a:fld>
            <a:endParaRPr lang="en-US" dirty="0"/>
          </a:p>
        </p:txBody>
      </p:sp>
      <p:pic>
        <p:nvPicPr>
          <p:cNvPr id="8" name="Picture 7">
            <a:extLst>
              <a:ext uri="{FF2B5EF4-FFF2-40B4-BE49-F238E27FC236}">
                <a16:creationId xmlns="" xmlns:a16="http://schemas.microsoft.com/office/drawing/2014/main" id="{A5AF4BF2-D625-4520-855F-EAAB5B189500}"/>
              </a:ext>
            </a:extLst>
          </p:cNvPr>
          <p:cNvPicPr/>
          <p:nvPr userDrawn="1"/>
        </p:nvPicPr>
        <p:blipFill>
          <a:blip r:embed="rId13" cstate="email">
            <a:extLst>
              <a:ext uri="{28A0092B-C50C-407E-A947-70E740481C1C}">
                <a14:useLocalDpi xmlns:a14="http://schemas.microsoft.com/office/drawing/2010/main"/>
              </a:ext>
            </a:extLst>
          </a:blip>
          <a:stretch>
            <a:fillRect/>
          </a:stretch>
        </p:blipFill>
        <p:spPr>
          <a:xfrm>
            <a:off x="9859492" y="-511431"/>
            <a:ext cx="2804795" cy="2799715"/>
          </a:xfrm>
          <a:prstGeom prst="rect">
            <a:avLst/>
          </a:prstGeom>
        </p:spPr>
      </p:pic>
    </p:spTree>
    <p:extLst>
      <p:ext uri="{BB962C8B-B14F-4D97-AF65-F5344CB8AC3E}">
        <p14:creationId xmlns:p14="http://schemas.microsoft.com/office/powerpoint/2010/main" val="71980004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3.jpeg"/><Relationship Id="rId3" Type="http://schemas.openxmlformats.org/officeDocument/2006/relationships/image" Target="../media/image11.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3.jpeg"/><Relationship Id="rId3" Type="http://schemas.openxmlformats.org/officeDocument/2006/relationships/image" Target="../media/image12.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3.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3.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3.jpeg"/><Relationship Id="rId3" Type="http://schemas.openxmlformats.org/officeDocument/2006/relationships/image" Target="../media/image13.emf"/></Relationships>
</file>

<file path=ppt/slides/_rels/slide15.xml.rels><?xml version="1.0" encoding="UTF-8" standalone="yes"?>
<Relationships xmlns="http://schemas.openxmlformats.org/package/2006/relationships"><Relationship Id="rId3" Type="http://schemas.openxmlformats.org/officeDocument/2006/relationships/image" Target="../media/image14.png"/><Relationship Id="rId4" Type="http://schemas.openxmlformats.org/officeDocument/2006/relationships/image" Target="../media/image15.png"/><Relationship Id="rId1" Type="http://schemas.openxmlformats.org/officeDocument/2006/relationships/slideLayout" Target="../slideLayouts/slideLayout1.xml"/><Relationship Id="rId2" Type="http://schemas.openxmlformats.org/officeDocument/2006/relationships/image" Target="../media/image3.jpe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3.jpeg"/><Relationship Id="rId3" Type="http://schemas.openxmlformats.org/officeDocument/2006/relationships/image" Target="../media/image16.jpe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3.jpeg"/><Relationship Id="rId3" Type="http://schemas.openxmlformats.org/officeDocument/2006/relationships/image" Target="../media/image17.jpeg"/></Relationships>
</file>

<file path=ppt/slides/_rels/slide18.xml.rels><?xml version="1.0" encoding="UTF-8" standalone="yes"?>
<Relationships xmlns="http://schemas.openxmlformats.org/package/2006/relationships"><Relationship Id="rId3" Type="http://schemas.openxmlformats.org/officeDocument/2006/relationships/image" Target="../media/image18.png"/><Relationship Id="rId4" Type="http://schemas.openxmlformats.org/officeDocument/2006/relationships/image" Target="../media/image19.png"/><Relationship Id="rId1" Type="http://schemas.openxmlformats.org/officeDocument/2006/relationships/slideLayout" Target="../slideLayouts/slideLayout1.xml"/><Relationship Id="rId2" Type="http://schemas.openxmlformats.org/officeDocument/2006/relationships/image" Target="../media/image3.jpe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3.jpeg"/><Relationship Id="rId3" Type="http://schemas.openxmlformats.org/officeDocument/2006/relationships/image" Target="../media/image20.pn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4" Type="http://schemas.openxmlformats.org/officeDocument/2006/relationships/image" Target="../media/image5.jpeg"/><Relationship Id="rId1" Type="http://schemas.openxmlformats.org/officeDocument/2006/relationships/slideLayout" Target="../slideLayouts/slideLayout1.xml"/><Relationship Id="rId2" Type="http://schemas.openxmlformats.org/officeDocument/2006/relationships/image" Target="../media/image3.jpe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3.jpeg"/><Relationship Id="rId3" Type="http://schemas.openxmlformats.org/officeDocument/2006/relationships/image" Target="../media/image21.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3.jpeg"/><Relationship Id="rId3" Type="http://schemas.openxmlformats.org/officeDocument/2006/relationships/image" Target="../media/image6.emf"/></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3.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3.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3.jpeg"/><Relationship Id="rId3" Type="http://schemas.openxmlformats.org/officeDocument/2006/relationships/image" Target="../media/image7.emf"/></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3.jpeg"/><Relationship Id="rId3" Type="http://schemas.openxmlformats.org/officeDocument/2006/relationships/image" Target="../media/image8.emf"/></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3.jpeg"/><Relationship Id="rId3" Type="http://schemas.openxmlformats.org/officeDocument/2006/relationships/image" Target="../media/image9.emf"/></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3.jpeg"/><Relationship Id="rId3" Type="http://schemas.openxmlformats.org/officeDocument/2006/relationships/image" Target="../media/image10.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 xmlns:a16="http://schemas.microsoft.com/office/drawing/2014/main" id="{F606ACB8-C440-4614-BA17-485D6E4E4B81}"/>
              </a:ext>
            </a:extLst>
          </p:cNvPr>
          <p:cNvSpPr>
            <a:spLocks noGrp="1"/>
          </p:cNvSpPr>
          <p:nvPr>
            <p:ph type="subTitle" idx="1"/>
          </p:nvPr>
        </p:nvSpPr>
        <p:spPr>
          <a:xfrm>
            <a:off x="1233199" y="1192980"/>
            <a:ext cx="9806308" cy="3960060"/>
          </a:xfrm>
        </p:spPr>
        <p:txBody>
          <a:bodyPr>
            <a:normAutofit/>
          </a:bodyPr>
          <a:lstStyle/>
          <a:p>
            <a:r>
              <a:rPr lang="en-AU" sz="4300" dirty="0" smtClean="0">
                <a:solidFill>
                  <a:schemeClr val="accent1">
                    <a:lumMod val="50000"/>
                  </a:schemeClr>
                </a:solidFill>
              </a:rPr>
              <a:t>Implementing compulsory </a:t>
            </a:r>
            <a:r>
              <a:rPr lang="en-AU" sz="4300" dirty="0">
                <a:solidFill>
                  <a:schemeClr val="accent1">
                    <a:lumMod val="50000"/>
                  </a:schemeClr>
                </a:solidFill>
              </a:rPr>
              <a:t>installation of </a:t>
            </a:r>
          </a:p>
          <a:p>
            <a:endParaRPr lang="en-AU" sz="3600" dirty="0" smtClean="0">
              <a:solidFill>
                <a:schemeClr val="accent1">
                  <a:lumMod val="50000"/>
                </a:schemeClr>
              </a:solidFill>
            </a:endParaRPr>
          </a:p>
          <a:p>
            <a:r>
              <a:rPr lang="en-AU" sz="4300" dirty="0" smtClean="0">
                <a:solidFill>
                  <a:schemeClr val="accent1">
                    <a:lumMod val="50000"/>
                  </a:schemeClr>
                </a:solidFill>
              </a:rPr>
              <a:t>passenger </a:t>
            </a:r>
            <a:r>
              <a:rPr lang="en-AU" sz="4300" dirty="0">
                <a:solidFill>
                  <a:schemeClr val="accent1">
                    <a:lumMod val="50000"/>
                  </a:schemeClr>
                </a:solidFill>
              </a:rPr>
              <a:t>vehicle </a:t>
            </a:r>
            <a:r>
              <a:rPr lang="en-AU" sz="4300" dirty="0" smtClean="0">
                <a:solidFill>
                  <a:schemeClr val="accent1">
                    <a:lumMod val="50000"/>
                  </a:schemeClr>
                </a:solidFill>
              </a:rPr>
              <a:t>engine </a:t>
            </a:r>
            <a:r>
              <a:rPr lang="en-AU" sz="4300" dirty="0">
                <a:solidFill>
                  <a:schemeClr val="accent1">
                    <a:lumMod val="50000"/>
                  </a:schemeClr>
                </a:solidFill>
              </a:rPr>
              <a:t>immobilisers </a:t>
            </a:r>
            <a:endParaRPr lang="en-AU" sz="4300" dirty="0" smtClean="0">
              <a:solidFill>
                <a:schemeClr val="accent1">
                  <a:lumMod val="50000"/>
                </a:schemeClr>
              </a:solidFill>
            </a:endParaRPr>
          </a:p>
          <a:p>
            <a:endParaRPr lang="en-AU" sz="3600" dirty="0" smtClean="0">
              <a:solidFill>
                <a:schemeClr val="accent1">
                  <a:lumMod val="50000"/>
                </a:schemeClr>
              </a:solidFill>
            </a:endParaRPr>
          </a:p>
          <a:p>
            <a:r>
              <a:rPr lang="en-AU" sz="4300" dirty="0" smtClean="0">
                <a:solidFill>
                  <a:schemeClr val="accent1">
                    <a:lumMod val="50000"/>
                  </a:schemeClr>
                </a:solidFill>
              </a:rPr>
              <a:t>in </a:t>
            </a:r>
            <a:r>
              <a:rPr lang="en-AU" sz="4300" dirty="0">
                <a:solidFill>
                  <a:schemeClr val="accent1">
                    <a:lumMod val="50000"/>
                  </a:schemeClr>
                </a:solidFill>
              </a:rPr>
              <a:t>Queensland </a:t>
            </a:r>
          </a:p>
          <a:p>
            <a:endParaRPr lang="en-AU" sz="3200" dirty="0">
              <a:solidFill>
                <a:schemeClr val="accent1">
                  <a:lumMod val="75000"/>
                </a:schemeClr>
              </a:solidFill>
            </a:endParaRPr>
          </a:p>
          <a:p>
            <a:endParaRPr lang="en-AU" dirty="0"/>
          </a:p>
        </p:txBody>
      </p:sp>
      <p:pic>
        <p:nvPicPr>
          <p:cNvPr id="4" name="Picture 3"/>
          <p:cNvPicPr/>
          <p:nvPr/>
        </p:nvPicPr>
        <p:blipFill>
          <a:blip r:embed="rId2" cstate="email">
            <a:extLst>
              <a:ext uri="{28A0092B-C50C-407E-A947-70E740481C1C}">
                <a14:useLocalDpi xmlns:a14="http://schemas.microsoft.com/office/drawing/2010/main"/>
              </a:ext>
            </a:extLst>
          </a:blip>
          <a:stretch>
            <a:fillRect/>
          </a:stretch>
        </p:blipFill>
        <p:spPr>
          <a:xfrm>
            <a:off x="3051112" y="5867879"/>
            <a:ext cx="6116320" cy="662940"/>
          </a:xfrm>
          <a:prstGeom prst="rect">
            <a:avLst/>
          </a:prstGeom>
        </p:spPr>
      </p:pic>
    </p:spTree>
    <p:extLst>
      <p:ext uri="{BB962C8B-B14F-4D97-AF65-F5344CB8AC3E}">
        <p14:creationId xmlns:p14="http://schemas.microsoft.com/office/powerpoint/2010/main" val="973419905"/>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p:nvPr/>
        </p:nvPicPr>
        <p:blipFill>
          <a:blip r:embed="rId2" cstate="email">
            <a:extLst>
              <a:ext uri="{28A0092B-C50C-407E-A947-70E740481C1C}">
                <a14:useLocalDpi xmlns:a14="http://schemas.microsoft.com/office/drawing/2010/main"/>
              </a:ext>
            </a:extLst>
          </a:blip>
          <a:stretch>
            <a:fillRect/>
          </a:stretch>
        </p:blipFill>
        <p:spPr>
          <a:xfrm>
            <a:off x="113665" y="127523"/>
            <a:ext cx="2515870" cy="346075"/>
          </a:xfrm>
          <a:prstGeom prst="rect">
            <a:avLst/>
          </a:prstGeom>
        </p:spPr>
      </p:pic>
      <p:sp>
        <p:nvSpPr>
          <p:cNvPr id="3" name="Subtitle 2">
            <a:extLst>
              <a:ext uri="{FF2B5EF4-FFF2-40B4-BE49-F238E27FC236}">
                <a16:creationId xmlns="" xmlns:a16="http://schemas.microsoft.com/office/drawing/2014/main" id="{B5A1FD98-D266-BC4F-BC34-95622DE39164}"/>
              </a:ext>
            </a:extLst>
          </p:cNvPr>
          <p:cNvSpPr>
            <a:spLocks noGrp="1"/>
          </p:cNvSpPr>
          <p:nvPr>
            <p:ph type="subTitle" idx="1"/>
          </p:nvPr>
        </p:nvSpPr>
        <p:spPr>
          <a:xfrm>
            <a:off x="857604" y="993433"/>
            <a:ext cx="9073376" cy="590701"/>
          </a:xfrm>
        </p:spPr>
        <p:txBody>
          <a:bodyPr/>
          <a:lstStyle/>
          <a:p>
            <a:pPr algn="l"/>
            <a:r>
              <a:rPr lang="en-US" sz="2200" dirty="0" smtClean="0">
                <a:solidFill>
                  <a:schemeClr val="accent1">
                    <a:lumMod val="50000"/>
                  </a:schemeClr>
                </a:solidFill>
              </a:rPr>
              <a:t>Combating Vehicle Theft </a:t>
            </a:r>
            <a:r>
              <a:rPr lang="mr-IN" sz="2200" dirty="0" smtClean="0">
                <a:solidFill>
                  <a:schemeClr val="accent1">
                    <a:lumMod val="50000"/>
                  </a:schemeClr>
                </a:solidFill>
              </a:rPr>
              <a:t>–</a:t>
            </a:r>
            <a:r>
              <a:rPr lang="en-AU" sz="2200" dirty="0" smtClean="0">
                <a:solidFill>
                  <a:schemeClr val="accent1">
                    <a:lumMod val="50000"/>
                  </a:schemeClr>
                </a:solidFill>
              </a:rPr>
              <a:t> </a:t>
            </a:r>
            <a:r>
              <a:rPr lang="en-US" sz="2200" dirty="0" smtClean="0">
                <a:solidFill>
                  <a:schemeClr val="accent1">
                    <a:lumMod val="50000"/>
                  </a:schemeClr>
                </a:solidFill>
              </a:rPr>
              <a:t>Solutions</a:t>
            </a:r>
            <a:endParaRPr lang="en-US" sz="2200" dirty="0">
              <a:solidFill>
                <a:schemeClr val="accent1">
                  <a:lumMod val="50000"/>
                </a:schemeClr>
              </a:solidFill>
            </a:endParaRPr>
          </a:p>
        </p:txBody>
      </p:sp>
      <p:sp>
        <p:nvSpPr>
          <p:cNvPr id="7" name="Rectangle 6"/>
          <p:cNvSpPr/>
          <p:nvPr/>
        </p:nvSpPr>
        <p:spPr>
          <a:xfrm>
            <a:off x="861745" y="1621652"/>
            <a:ext cx="6859949" cy="3970318"/>
          </a:xfrm>
          <a:prstGeom prst="rect">
            <a:avLst/>
          </a:prstGeom>
        </p:spPr>
        <p:txBody>
          <a:bodyPr wrap="square">
            <a:spAutoFit/>
          </a:bodyPr>
          <a:lstStyle/>
          <a:p>
            <a:r>
              <a:rPr lang="en-AU" dirty="0">
                <a:solidFill>
                  <a:srgbClr val="203864"/>
                </a:solidFill>
              </a:rPr>
              <a:t> </a:t>
            </a:r>
          </a:p>
          <a:p>
            <a:r>
              <a:rPr lang="en-AU" dirty="0">
                <a:solidFill>
                  <a:srgbClr val="203864"/>
                </a:solidFill>
              </a:rPr>
              <a:t>Mandating engine mobilisers fitted to all </a:t>
            </a:r>
            <a:r>
              <a:rPr lang="en-AU" dirty="0" smtClean="0">
                <a:solidFill>
                  <a:srgbClr val="203864"/>
                </a:solidFill>
              </a:rPr>
              <a:t>vehicles </a:t>
            </a:r>
            <a:r>
              <a:rPr lang="en-AU" dirty="0">
                <a:solidFill>
                  <a:srgbClr val="203864"/>
                </a:solidFill>
              </a:rPr>
              <a:t>in Queensland</a:t>
            </a:r>
          </a:p>
          <a:p>
            <a:endParaRPr lang="en-AU" dirty="0" smtClean="0">
              <a:solidFill>
                <a:srgbClr val="203864"/>
              </a:solidFill>
            </a:endParaRPr>
          </a:p>
          <a:p>
            <a:endParaRPr lang="en-AU" dirty="0">
              <a:solidFill>
                <a:srgbClr val="203864"/>
              </a:solidFill>
            </a:endParaRPr>
          </a:p>
          <a:p>
            <a:r>
              <a:rPr lang="en-AU" dirty="0" smtClean="0">
                <a:solidFill>
                  <a:srgbClr val="203864"/>
                </a:solidFill>
              </a:rPr>
              <a:t>Education and awareness campaign </a:t>
            </a:r>
            <a:r>
              <a:rPr lang="en-AU" dirty="0">
                <a:solidFill>
                  <a:srgbClr val="203864"/>
                </a:solidFill>
              </a:rPr>
              <a:t>about the importance of keys</a:t>
            </a:r>
          </a:p>
          <a:p>
            <a:endParaRPr lang="en-AU" dirty="0" smtClean="0">
              <a:solidFill>
                <a:srgbClr val="203864"/>
              </a:solidFill>
            </a:endParaRPr>
          </a:p>
          <a:p>
            <a:endParaRPr lang="en-AU" dirty="0">
              <a:solidFill>
                <a:srgbClr val="203864"/>
              </a:solidFill>
            </a:endParaRPr>
          </a:p>
          <a:p>
            <a:r>
              <a:rPr lang="en-AU" dirty="0">
                <a:solidFill>
                  <a:srgbClr val="203864"/>
                </a:solidFill>
              </a:rPr>
              <a:t>Adopting new </a:t>
            </a:r>
            <a:r>
              <a:rPr lang="en-AU" dirty="0" smtClean="0">
                <a:solidFill>
                  <a:srgbClr val="203864"/>
                </a:solidFill>
              </a:rPr>
              <a:t>technologies </a:t>
            </a:r>
          </a:p>
          <a:p>
            <a:endParaRPr lang="en-AU" dirty="0" smtClean="0">
              <a:solidFill>
                <a:srgbClr val="203864"/>
              </a:solidFill>
            </a:endParaRPr>
          </a:p>
          <a:p>
            <a:endParaRPr lang="en-AU" dirty="0">
              <a:solidFill>
                <a:srgbClr val="203864"/>
              </a:solidFill>
            </a:endParaRPr>
          </a:p>
          <a:p>
            <a:r>
              <a:rPr lang="mr-IN" dirty="0" smtClean="0">
                <a:solidFill>
                  <a:srgbClr val="203864"/>
                </a:solidFill>
              </a:rPr>
              <a:t>–</a:t>
            </a:r>
            <a:r>
              <a:rPr lang="en-AU" dirty="0" smtClean="0">
                <a:solidFill>
                  <a:srgbClr val="203864"/>
                </a:solidFill>
              </a:rPr>
              <a:t> ghost immobilisers</a:t>
            </a:r>
          </a:p>
          <a:p>
            <a:endParaRPr lang="en-AU" dirty="0" smtClean="0">
              <a:solidFill>
                <a:srgbClr val="203864"/>
              </a:solidFill>
            </a:endParaRPr>
          </a:p>
          <a:p>
            <a:endParaRPr lang="en-AU" dirty="0">
              <a:solidFill>
                <a:srgbClr val="203864"/>
              </a:solidFill>
            </a:endParaRPr>
          </a:p>
          <a:p>
            <a:r>
              <a:rPr lang="en-AU" dirty="0" smtClean="0">
                <a:solidFill>
                  <a:srgbClr val="203864"/>
                </a:solidFill>
              </a:rPr>
              <a:t>- remote engine immobilisers</a:t>
            </a:r>
            <a:endParaRPr lang="en-AU" dirty="0">
              <a:solidFill>
                <a:srgbClr val="203864"/>
              </a:solidFill>
            </a:endParaRPr>
          </a:p>
        </p:txBody>
      </p:sp>
      <p:pic>
        <p:nvPicPr>
          <p:cNvPr id="8" name="Picture 7" descr="v3imagesbin2672d450dadf7a454b229490519f437f-h3cpmfjv6ug4y11ysv2.jp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456812" y="3703989"/>
            <a:ext cx="5791200" cy="2484120"/>
          </a:xfrm>
          <a:prstGeom prst="rect">
            <a:avLst/>
          </a:prstGeom>
        </p:spPr>
      </p:pic>
    </p:spTree>
    <p:extLst>
      <p:ext uri="{BB962C8B-B14F-4D97-AF65-F5344CB8AC3E}">
        <p14:creationId xmlns:p14="http://schemas.microsoft.com/office/powerpoint/2010/main" val="3290592277"/>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p:nvPr/>
        </p:nvPicPr>
        <p:blipFill>
          <a:blip r:embed="rId2" cstate="email">
            <a:extLst>
              <a:ext uri="{28A0092B-C50C-407E-A947-70E740481C1C}">
                <a14:useLocalDpi xmlns:a14="http://schemas.microsoft.com/office/drawing/2010/main"/>
              </a:ext>
            </a:extLst>
          </a:blip>
          <a:stretch>
            <a:fillRect/>
          </a:stretch>
        </p:blipFill>
        <p:spPr>
          <a:xfrm>
            <a:off x="113665" y="127523"/>
            <a:ext cx="2515870" cy="346075"/>
          </a:xfrm>
          <a:prstGeom prst="rect">
            <a:avLst/>
          </a:prstGeom>
        </p:spPr>
      </p:pic>
      <p:sp>
        <p:nvSpPr>
          <p:cNvPr id="3" name="Subtitle 2">
            <a:extLst>
              <a:ext uri="{FF2B5EF4-FFF2-40B4-BE49-F238E27FC236}">
                <a16:creationId xmlns="" xmlns:a16="http://schemas.microsoft.com/office/drawing/2014/main" id="{B5A1FD98-D266-BC4F-BC34-95622DE39164}"/>
              </a:ext>
            </a:extLst>
          </p:cNvPr>
          <p:cNvSpPr>
            <a:spLocks noGrp="1"/>
          </p:cNvSpPr>
          <p:nvPr>
            <p:ph type="subTitle" idx="1"/>
          </p:nvPr>
        </p:nvSpPr>
        <p:spPr>
          <a:xfrm>
            <a:off x="3901440" y="1143438"/>
            <a:ext cx="7357947" cy="5241107"/>
          </a:xfrm>
        </p:spPr>
        <p:txBody>
          <a:bodyPr>
            <a:noAutofit/>
          </a:bodyPr>
          <a:lstStyle/>
          <a:p>
            <a:pPr algn="l"/>
            <a:r>
              <a:rPr lang="en-AU" sz="1600" dirty="0" smtClean="0">
                <a:solidFill>
                  <a:srgbClr val="203864"/>
                </a:solidFill>
                <a:latin typeface="Calibri"/>
                <a:cs typeface="Calibri"/>
              </a:rPr>
              <a:t>Engine </a:t>
            </a:r>
            <a:r>
              <a:rPr lang="en-AU" sz="1600" dirty="0">
                <a:solidFill>
                  <a:srgbClr val="203864"/>
                </a:solidFill>
                <a:latin typeface="Calibri"/>
                <a:cs typeface="Calibri"/>
              </a:rPr>
              <a:t>immobilisers prevent the engine from starting and running by immobilising one or all of three main engine circuits: - the starter motor, the ignition, or the fuel pump. </a:t>
            </a:r>
            <a:endParaRPr lang="en-AU" sz="1600" dirty="0" smtClean="0">
              <a:solidFill>
                <a:srgbClr val="203864"/>
              </a:solidFill>
              <a:latin typeface="Calibri"/>
              <a:cs typeface="Calibri"/>
            </a:endParaRPr>
          </a:p>
          <a:p>
            <a:pPr algn="l"/>
            <a:endParaRPr lang="en-AU" sz="1600" dirty="0" smtClean="0">
              <a:solidFill>
                <a:srgbClr val="203864"/>
              </a:solidFill>
              <a:latin typeface="Calibri"/>
              <a:cs typeface="Calibri"/>
            </a:endParaRPr>
          </a:p>
          <a:p>
            <a:pPr algn="l"/>
            <a:r>
              <a:rPr lang="en-AU" sz="1600" dirty="0" smtClean="0">
                <a:solidFill>
                  <a:srgbClr val="203864"/>
                </a:solidFill>
                <a:latin typeface="Calibri"/>
                <a:cs typeface="Calibri"/>
              </a:rPr>
              <a:t>The </a:t>
            </a:r>
            <a:r>
              <a:rPr lang="en-AU" sz="1600" dirty="0">
                <a:solidFill>
                  <a:srgbClr val="203864"/>
                </a:solidFill>
                <a:latin typeface="Calibri"/>
                <a:cs typeface="Calibri"/>
              </a:rPr>
              <a:t>engine will only start if the electronic codes sent between the vehicle and the key match. </a:t>
            </a:r>
            <a:endParaRPr lang="en-AU" sz="1600" dirty="0" smtClean="0">
              <a:solidFill>
                <a:srgbClr val="203864"/>
              </a:solidFill>
              <a:latin typeface="Calibri"/>
              <a:cs typeface="Calibri"/>
            </a:endParaRPr>
          </a:p>
          <a:p>
            <a:pPr algn="l"/>
            <a:endParaRPr lang="en-AU" sz="1600" dirty="0" smtClean="0">
              <a:solidFill>
                <a:srgbClr val="203864"/>
              </a:solidFill>
              <a:latin typeface="Calibri"/>
              <a:cs typeface="Calibri"/>
            </a:endParaRPr>
          </a:p>
          <a:p>
            <a:pPr algn="l"/>
            <a:r>
              <a:rPr lang="en-AU" sz="1600" dirty="0" smtClean="0">
                <a:solidFill>
                  <a:srgbClr val="203864"/>
                </a:solidFill>
                <a:latin typeface="Calibri"/>
                <a:cs typeface="Calibri"/>
              </a:rPr>
              <a:t>Features </a:t>
            </a:r>
            <a:r>
              <a:rPr lang="en-AU" sz="1600" dirty="0">
                <a:solidFill>
                  <a:srgbClr val="203864"/>
                </a:solidFill>
                <a:latin typeface="Calibri"/>
                <a:cs typeface="Calibri"/>
              </a:rPr>
              <a:t>of a AS/NZS 4601:1999 certified system include: </a:t>
            </a:r>
          </a:p>
          <a:p>
            <a:pPr marL="571500" indent="-571500" algn="l">
              <a:buFont typeface="Arial"/>
              <a:buChar char="•"/>
            </a:pPr>
            <a:r>
              <a:rPr lang="en-AU" sz="1600" dirty="0">
                <a:solidFill>
                  <a:srgbClr val="203864"/>
                </a:solidFill>
                <a:latin typeface="Calibri"/>
                <a:cs typeface="Calibri"/>
              </a:rPr>
              <a:t>automatic immobilisation within 40 seconds of switching off your engine; </a:t>
            </a:r>
          </a:p>
          <a:p>
            <a:pPr marL="571500" indent="-571500" algn="l">
              <a:buFont typeface="Arial"/>
              <a:buChar char="•"/>
            </a:pPr>
            <a:r>
              <a:rPr lang="en-AU" sz="1600" dirty="0">
                <a:solidFill>
                  <a:srgbClr val="203864"/>
                </a:solidFill>
                <a:latin typeface="Calibri"/>
                <a:cs typeface="Calibri"/>
              </a:rPr>
              <a:t>two independent points of immobilisation; </a:t>
            </a:r>
          </a:p>
          <a:p>
            <a:pPr marL="571500" indent="-571500" algn="l">
              <a:buFont typeface="Arial"/>
              <a:buChar char="•"/>
            </a:pPr>
            <a:r>
              <a:rPr lang="en-AU" sz="1600" dirty="0">
                <a:solidFill>
                  <a:srgbClr val="203864"/>
                </a:solidFill>
                <a:latin typeface="Calibri"/>
                <a:cs typeface="Calibri"/>
              </a:rPr>
              <a:t>connections enclosed in security housing; </a:t>
            </a:r>
          </a:p>
          <a:p>
            <a:pPr marL="571500" indent="-571500" algn="l">
              <a:buFont typeface="Arial"/>
              <a:buChar char="•"/>
            </a:pPr>
            <a:r>
              <a:rPr lang="en-AU" sz="1600" dirty="0">
                <a:solidFill>
                  <a:srgbClr val="203864"/>
                </a:solidFill>
                <a:latin typeface="Calibri"/>
                <a:cs typeface="Calibri"/>
              </a:rPr>
              <a:t>all black security wiring; </a:t>
            </a:r>
          </a:p>
          <a:p>
            <a:pPr marL="571500" indent="-571500" algn="l">
              <a:buFont typeface="Arial"/>
              <a:buChar char="•"/>
            </a:pPr>
            <a:r>
              <a:rPr lang="en-AU" sz="1600" dirty="0">
                <a:solidFill>
                  <a:srgbClr val="203864"/>
                </a:solidFill>
                <a:latin typeface="Calibri"/>
                <a:cs typeface="Calibri"/>
              </a:rPr>
              <a:t>flashing dashboard LED to indicate that the system is armed; and </a:t>
            </a:r>
          </a:p>
          <a:p>
            <a:pPr marL="571500" indent="-571500" algn="l">
              <a:buFont typeface="Arial"/>
              <a:buChar char="•"/>
            </a:pPr>
            <a:r>
              <a:rPr lang="en-AU" sz="1600" dirty="0">
                <a:solidFill>
                  <a:srgbClr val="203864"/>
                </a:solidFill>
                <a:latin typeface="Calibri"/>
                <a:cs typeface="Calibri"/>
              </a:rPr>
              <a:t>secure owner PIN override. </a:t>
            </a:r>
            <a:r>
              <a:rPr lang="en-AU" sz="1600" dirty="0" smtClean="0">
                <a:solidFill>
                  <a:srgbClr val="203864"/>
                </a:solidFill>
                <a:latin typeface="Calibri"/>
                <a:cs typeface="Calibri"/>
              </a:rPr>
              <a:t> </a:t>
            </a:r>
          </a:p>
          <a:p>
            <a:pPr algn="l"/>
            <a:r>
              <a:rPr lang="en-AU" sz="1600" dirty="0" smtClean="0">
                <a:solidFill>
                  <a:srgbClr val="203864"/>
                </a:solidFill>
                <a:latin typeface="Calibri"/>
                <a:cs typeface="Calibri"/>
              </a:rPr>
              <a:t>$220 is the recommended retail price including installation, a minimum two years warranty and GST. </a:t>
            </a:r>
            <a:endParaRPr lang="en-AU" sz="1600" dirty="0">
              <a:solidFill>
                <a:srgbClr val="203864"/>
              </a:solidFill>
              <a:latin typeface="Calibri"/>
              <a:cs typeface="Calibri"/>
            </a:endParaRPr>
          </a:p>
        </p:txBody>
      </p:sp>
      <p:sp>
        <p:nvSpPr>
          <p:cNvPr id="5" name="Subtitle 2">
            <a:extLst>
              <a:ext uri="{FF2B5EF4-FFF2-40B4-BE49-F238E27FC236}">
                <a16:creationId xmlns="" xmlns:a16="http://schemas.microsoft.com/office/drawing/2014/main" id="{C7F4D4B1-82CB-EA4B-A720-6CA07D8E75BC}"/>
              </a:ext>
            </a:extLst>
          </p:cNvPr>
          <p:cNvSpPr txBox="1">
            <a:spLocks/>
          </p:cNvSpPr>
          <p:nvPr/>
        </p:nvSpPr>
        <p:spPr>
          <a:xfrm>
            <a:off x="3912994" y="606940"/>
            <a:ext cx="7390751" cy="527376"/>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AU" dirty="0">
                <a:solidFill>
                  <a:srgbClr val="203864"/>
                </a:solidFill>
              </a:rPr>
              <a:t>The effectiveness of engine immobilisers</a:t>
            </a:r>
          </a:p>
        </p:txBody>
      </p:sp>
      <p:pic>
        <p:nvPicPr>
          <p:cNvPr id="6" name="Picture 5" descr="Screen Shot 2021-04-13 at 8.25.58 pm.png"/>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298332" y="548913"/>
            <a:ext cx="3395338" cy="6109545"/>
          </a:xfrm>
          <a:prstGeom prst="rect">
            <a:avLst/>
          </a:prstGeom>
        </p:spPr>
      </p:pic>
    </p:spTree>
    <p:extLst>
      <p:ext uri="{BB962C8B-B14F-4D97-AF65-F5344CB8AC3E}">
        <p14:creationId xmlns:p14="http://schemas.microsoft.com/office/powerpoint/2010/main" val="2914745984"/>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p:nvPr/>
        </p:nvPicPr>
        <p:blipFill>
          <a:blip r:embed="rId2" cstate="email">
            <a:extLst>
              <a:ext uri="{28A0092B-C50C-407E-A947-70E740481C1C}">
                <a14:useLocalDpi xmlns:a14="http://schemas.microsoft.com/office/drawing/2010/main"/>
              </a:ext>
            </a:extLst>
          </a:blip>
          <a:stretch>
            <a:fillRect/>
          </a:stretch>
        </p:blipFill>
        <p:spPr>
          <a:xfrm>
            <a:off x="113665" y="127523"/>
            <a:ext cx="2515870" cy="346075"/>
          </a:xfrm>
          <a:prstGeom prst="rect">
            <a:avLst/>
          </a:prstGeom>
        </p:spPr>
      </p:pic>
      <p:sp>
        <p:nvSpPr>
          <p:cNvPr id="8" name="Rectangle 7"/>
          <p:cNvSpPr/>
          <p:nvPr/>
        </p:nvSpPr>
        <p:spPr>
          <a:xfrm>
            <a:off x="396857" y="918559"/>
            <a:ext cx="10408980" cy="5078314"/>
          </a:xfrm>
          <a:prstGeom prst="rect">
            <a:avLst/>
          </a:prstGeom>
        </p:spPr>
        <p:txBody>
          <a:bodyPr wrap="square">
            <a:spAutoFit/>
          </a:bodyPr>
          <a:lstStyle/>
          <a:p>
            <a:r>
              <a:rPr lang="en-AU" dirty="0">
                <a:solidFill>
                  <a:srgbClr val="203864"/>
                </a:solidFill>
              </a:rPr>
              <a:t>Immobilisers have become a compulsory feature on all new cars sold in Australia (from July 2001</a:t>
            </a:r>
            <a:r>
              <a:rPr lang="en-AU" dirty="0" smtClean="0">
                <a:solidFill>
                  <a:srgbClr val="203864"/>
                </a:solidFill>
              </a:rPr>
              <a:t>).</a:t>
            </a:r>
            <a:endParaRPr lang="en-AU" dirty="0">
              <a:solidFill>
                <a:srgbClr val="203864"/>
              </a:solidFill>
            </a:endParaRPr>
          </a:p>
          <a:p>
            <a:r>
              <a:rPr lang="en-AU" dirty="0">
                <a:solidFill>
                  <a:srgbClr val="203864"/>
                </a:solidFill>
              </a:rPr>
              <a:t> </a:t>
            </a:r>
          </a:p>
          <a:p>
            <a:r>
              <a:rPr lang="en-AU" dirty="0">
                <a:solidFill>
                  <a:srgbClr val="203864"/>
                </a:solidFill>
              </a:rPr>
              <a:t>Research on the effectiveness of immobilisers in preventing motor vehicle thefts in Australia by comparing theft rates of vehicles with and without immobilisers is </a:t>
            </a:r>
            <a:r>
              <a:rPr lang="en-AU" dirty="0" smtClean="0">
                <a:solidFill>
                  <a:srgbClr val="203864"/>
                </a:solidFill>
              </a:rPr>
              <a:t>compelling.</a:t>
            </a:r>
            <a:endParaRPr lang="en-AU" dirty="0">
              <a:solidFill>
                <a:srgbClr val="203864"/>
              </a:solidFill>
            </a:endParaRPr>
          </a:p>
          <a:p>
            <a:r>
              <a:rPr lang="en-AU" dirty="0">
                <a:solidFill>
                  <a:srgbClr val="203864"/>
                </a:solidFill>
              </a:rPr>
              <a:t> </a:t>
            </a:r>
          </a:p>
          <a:p>
            <a:r>
              <a:rPr lang="en-AU" dirty="0">
                <a:solidFill>
                  <a:srgbClr val="203864"/>
                </a:solidFill>
              </a:rPr>
              <a:t>Within a short time of this initiative </a:t>
            </a:r>
            <a:r>
              <a:rPr lang="en-AU" dirty="0" smtClean="0">
                <a:solidFill>
                  <a:srgbClr val="203864"/>
                </a:solidFill>
              </a:rPr>
              <a:t>vehicles </a:t>
            </a:r>
            <a:r>
              <a:rPr lang="en-AU" dirty="0">
                <a:solidFill>
                  <a:srgbClr val="203864"/>
                </a:solidFill>
              </a:rPr>
              <a:t>with Australian Standard (AS) immobilisers </a:t>
            </a:r>
            <a:r>
              <a:rPr lang="en-AU" dirty="0" smtClean="0">
                <a:solidFill>
                  <a:srgbClr val="203864"/>
                </a:solidFill>
              </a:rPr>
              <a:t>had far </a:t>
            </a:r>
            <a:r>
              <a:rPr lang="en-AU" dirty="0">
                <a:solidFill>
                  <a:srgbClr val="203864"/>
                </a:solidFill>
              </a:rPr>
              <a:t>lower theft rates (29.1 per 10,000 registrations) than those </a:t>
            </a:r>
            <a:r>
              <a:rPr lang="en-AU" dirty="0" smtClean="0">
                <a:solidFill>
                  <a:srgbClr val="203864"/>
                </a:solidFill>
              </a:rPr>
              <a:t>with </a:t>
            </a:r>
            <a:r>
              <a:rPr lang="en-AU" dirty="0">
                <a:solidFill>
                  <a:srgbClr val="203864"/>
                </a:solidFill>
              </a:rPr>
              <a:t>no </a:t>
            </a:r>
            <a:r>
              <a:rPr lang="en-AU" dirty="0" smtClean="0">
                <a:solidFill>
                  <a:srgbClr val="203864"/>
                </a:solidFill>
              </a:rPr>
              <a:t>immobiliser </a:t>
            </a:r>
            <a:r>
              <a:rPr lang="en-AU" dirty="0">
                <a:solidFill>
                  <a:srgbClr val="203864"/>
                </a:solidFill>
              </a:rPr>
              <a:t>(140.1).</a:t>
            </a:r>
          </a:p>
          <a:p>
            <a:r>
              <a:rPr lang="en-AU" dirty="0">
                <a:solidFill>
                  <a:srgbClr val="203864"/>
                </a:solidFill>
              </a:rPr>
              <a:t> </a:t>
            </a:r>
          </a:p>
          <a:p>
            <a:r>
              <a:rPr lang="en-AU" dirty="0">
                <a:solidFill>
                  <a:srgbClr val="203864"/>
                </a:solidFill>
              </a:rPr>
              <a:t>More recent research indicates a very strong protective effect for vehicles fitted with an AS </a:t>
            </a:r>
            <a:r>
              <a:rPr lang="en-AU" dirty="0" smtClean="0">
                <a:solidFill>
                  <a:srgbClr val="203864"/>
                </a:solidFill>
              </a:rPr>
              <a:t>immobiliser </a:t>
            </a:r>
            <a:r>
              <a:rPr lang="en-AU" dirty="0">
                <a:solidFill>
                  <a:srgbClr val="203864"/>
                </a:solidFill>
              </a:rPr>
              <a:t>among vehicles stolen in Australia.</a:t>
            </a:r>
          </a:p>
          <a:p>
            <a:r>
              <a:rPr lang="en-AU" dirty="0">
                <a:solidFill>
                  <a:srgbClr val="203864"/>
                </a:solidFill>
              </a:rPr>
              <a:t> </a:t>
            </a:r>
          </a:p>
          <a:p>
            <a:r>
              <a:rPr lang="en-AU" dirty="0">
                <a:solidFill>
                  <a:srgbClr val="203864"/>
                </a:solidFill>
              </a:rPr>
              <a:t>Within seven years vehicles with an </a:t>
            </a:r>
            <a:r>
              <a:rPr lang="en-AU" dirty="0" smtClean="0">
                <a:solidFill>
                  <a:srgbClr val="203864"/>
                </a:solidFill>
              </a:rPr>
              <a:t>Australian Standard </a:t>
            </a:r>
            <a:r>
              <a:rPr lang="en-AU" dirty="0">
                <a:solidFill>
                  <a:srgbClr val="203864"/>
                </a:solidFill>
              </a:rPr>
              <a:t>immobiliser </a:t>
            </a:r>
            <a:r>
              <a:rPr lang="en-AU" dirty="0" smtClean="0">
                <a:solidFill>
                  <a:srgbClr val="203864"/>
                </a:solidFill>
              </a:rPr>
              <a:t>had an even lower </a:t>
            </a:r>
            <a:r>
              <a:rPr lang="en-AU" dirty="0">
                <a:solidFill>
                  <a:srgbClr val="203864"/>
                </a:solidFill>
              </a:rPr>
              <a:t>theft rate (21.8 per </a:t>
            </a:r>
            <a:r>
              <a:rPr lang="en-AU" dirty="0" smtClean="0">
                <a:solidFill>
                  <a:srgbClr val="203864"/>
                </a:solidFill>
              </a:rPr>
              <a:t>10,000 </a:t>
            </a:r>
            <a:r>
              <a:rPr lang="en-AU" dirty="0">
                <a:solidFill>
                  <a:srgbClr val="203864"/>
                </a:solidFill>
              </a:rPr>
              <a:t>registration compared to </a:t>
            </a:r>
            <a:r>
              <a:rPr lang="en-AU" dirty="0" smtClean="0">
                <a:solidFill>
                  <a:srgbClr val="203864"/>
                </a:solidFill>
              </a:rPr>
              <a:t>83.0 </a:t>
            </a:r>
            <a:r>
              <a:rPr lang="en-AU" dirty="0">
                <a:solidFill>
                  <a:srgbClr val="203864"/>
                </a:solidFill>
              </a:rPr>
              <a:t>for vehicles with no </a:t>
            </a:r>
            <a:r>
              <a:rPr lang="en-AU" dirty="0" smtClean="0">
                <a:solidFill>
                  <a:srgbClr val="203864"/>
                </a:solidFill>
              </a:rPr>
              <a:t>immobiliser).</a:t>
            </a:r>
            <a:endParaRPr lang="en-AU" dirty="0">
              <a:solidFill>
                <a:srgbClr val="203864"/>
              </a:solidFill>
            </a:endParaRPr>
          </a:p>
          <a:p>
            <a:r>
              <a:rPr lang="en-AU" dirty="0">
                <a:solidFill>
                  <a:srgbClr val="203864"/>
                </a:solidFill>
              </a:rPr>
              <a:t> </a:t>
            </a:r>
          </a:p>
          <a:p>
            <a:r>
              <a:rPr lang="en-AU" dirty="0" smtClean="0">
                <a:solidFill>
                  <a:srgbClr val="203864"/>
                </a:solidFill>
              </a:rPr>
              <a:t>Research concludes that immobilisers have contributed to the significant reduction in vehicle theft since 2000. </a:t>
            </a:r>
          </a:p>
          <a:p>
            <a:endParaRPr lang="en-AU" dirty="0">
              <a:solidFill>
                <a:srgbClr val="203864"/>
              </a:solidFill>
            </a:endParaRPr>
          </a:p>
          <a:p>
            <a:r>
              <a:rPr lang="en-AU" dirty="0" smtClean="0">
                <a:solidFill>
                  <a:srgbClr val="203864"/>
                </a:solidFill>
              </a:rPr>
              <a:t>In summary </a:t>
            </a:r>
            <a:r>
              <a:rPr lang="en-AU" dirty="0">
                <a:solidFill>
                  <a:srgbClr val="203864"/>
                </a:solidFill>
              </a:rPr>
              <a:t>uniform application of immobilisers reduces the rate of car theft by around 40 per cent. </a:t>
            </a:r>
          </a:p>
        </p:txBody>
      </p:sp>
    </p:spTree>
    <p:extLst>
      <p:ext uri="{BB962C8B-B14F-4D97-AF65-F5344CB8AC3E}">
        <p14:creationId xmlns:p14="http://schemas.microsoft.com/office/powerpoint/2010/main" val="2107151651"/>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p:nvPr/>
        </p:nvPicPr>
        <p:blipFill>
          <a:blip r:embed="rId2" cstate="email">
            <a:extLst>
              <a:ext uri="{28A0092B-C50C-407E-A947-70E740481C1C}">
                <a14:useLocalDpi xmlns:a14="http://schemas.microsoft.com/office/drawing/2010/main"/>
              </a:ext>
            </a:extLst>
          </a:blip>
          <a:stretch>
            <a:fillRect/>
          </a:stretch>
        </p:blipFill>
        <p:spPr>
          <a:xfrm>
            <a:off x="113665" y="127523"/>
            <a:ext cx="2515870" cy="346075"/>
          </a:xfrm>
          <a:prstGeom prst="rect">
            <a:avLst/>
          </a:prstGeom>
        </p:spPr>
      </p:pic>
      <p:sp>
        <p:nvSpPr>
          <p:cNvPr id="3" name="Subtitle 2">
            <a:extLst>
              <a:ext uri="{FF2B5EF4-FFF2-40B4-BE49-F238E27FC236}">
                <a16:creationId xmlns="" xmlns:a16="http://schemas.microsoft.com/office/drawing/2014/main" id="{B5A1FD98-D266-BC4F-BC34-95622DE39164}"/>
              </a:ext>
            </a:extLst>
          </p:cNvPr>
          <p:cNvSpPr>
            <a:spLocks noGrp="1"/>
          </p:cNvSpPr>
          <p:nvPr>
            <p:ph type="subTitle" idx="1"/>
          </p:nvPr>
        </p:nvSpPr>
        <p:spPr>
          <a:xfrm>
            <a:off x="668986" y="721267"/>
            <a:ext cx="10374964" cy="5878743"/>
          </a:xfrm>
        </p:spPr>
        <p:txBody>
          <a:bodyPr>
            <a:normAutofit fontScale="47500" lnSpcReduction="20000"/>
          </a:bodyPr>
          <a:lstStyle/>
          <a:p>
            <a:pPr algn="l">
              <a:lnSpc>
                <a:spcPct val="120000"/>
              </a:lnSpc>
              <a:spcBef>
                <a:spcPts val="0"/>
              </a:spcBef>
            </a:pPr>
            <a:r>
              <a:rPr lang="en-US" sz="4600" dirty="0" smtClean="0">
                <a:solidFill>
                  <a:srgbClr val="203864"/>
                </a:solidFill>
              </a:rPr>
              <a:t>Compulsory Installation of Engine Immobilisers</a:t>
            </a:r>
            <a:endParaRPr lang="en-US" sz="4600" dirty="0">
              <a:solidFill>
                <a:srgbClr val="203864"/>
              </a:solidFill>
            </a:endParaRPr>
          </a:p>
          <a:p>
            <a:pPr algn="l">
              <a:lnSpc>
                <a:spcPct val="120000"/>
              </a:lnSpc>
              <a:spcBef>
                <a:spcPts val="0"/>
              </a:spcBef>
            </a:pPr>
            <a:endParaRPr lang="en-US" sz="3800" dirty="0" smtClean="0">
              <a:solidFill>
                <a:srgbClr val="203864"/>
              </a:solidFill>
            </a:endParaRPr>
          </a:p>
          <a:p>
            <a:pPr algn="l">
              <a:lnSpc>
                <a:spcPct val="120000"/>
              </a:lnSpc>
              <a:spcBef>
                <a:spcPts val="0"/>
              </a:spcBef>
            </a:pPr>
            <a:r>
              <a:rPr lang="en-AU" sz="3800" dirty="0" smtClean="0">
                <a:solidFill>
                  <a:srgbClr val="203864"/>
                </a:solidFill>
              </a:rPr>
              <a:t>Engine immobilisers have had </a:t>
            </a:r>
            <a:r>
              <a:rPr lang="en-AU" sz="3800" dirty="0">
                <a:solidFill>
                  <a:srgbClr val="203864"/>
                </a:solidFill>
              </a:rPr>
              <a:t>the effect of shifting </a:t>
            </a:r>
            <a:r>
              <a:rPr lang="en-AU" sz="3800" dirty="0" smtClean="0">
                <a:solidFill>
                  <a:srgbClr val="203864"/>
                </a:solidFill>
              </a:rPr>
              <a:t>thefts </a:t>
            </a:r>
            <a:r>
              <a:rPr lang="mr-IN" sz="3800" dirty="0" smtClean="0">
                <a:solidFill>
                  <a:srgbClr val="203864"/>
                </a:solidFill>
              </a:rPr>
              <a:t>–</a:t>
            </a:r>
            <a:r>
              <a:rPr lang="en-AU" sz="3800" dirty="0" smtClean="0">
                <a:solidFill>
                  <a:srgbClr val="203864"/>
                </a:solidFill>
              </a:rPr>
              <a:t> with evidence </a:t>
            </a:r>
            <a:r>
              <a:rPr lang="en-AU" sz="3800" dirty="0">
                <a:solidFill>
                  <a:srgbClr val="203864"/>
                </a:solidFill>
              </a:rPr>
              <a:t>of displacement in thefts toward older, non-immobilised vehicles. </a:t>
            </a:r>
          </a:p>
          <a:p>
            <a:pPr algn="l">
              <a:lnSpc>
                <a:spcPct val="120000"/>
              </a:lnSpc>
              <a:spcBef>
                <a:spcPts val="0"/>
              </a:spcBef>
            </a:pPr>
            <a:r>
              <a:rPr lang="en-AU" sz="3800" dirty="0">
                <a:solidFill>
                  <a:srgbClr val="203864"/>
                </a:solidFill>
              </a:rPr>
              <a:t> </a:t>
            </a:r>
          </a:p>
          <a:p>
            <a:pPr algn="l">
              <a:lnSpc>
                <a:spcPct val="120000"/>
              </a:lnSpc>
              <a:spcBef>
                <a:spcPts val="0"/>
              </a:spcBef>
            </a:pPr>
            <a:r>
              <a:rPr lang="en-AU" sz="3800" dirty="0">
                <a:solidFill>
                  <a:srgbClr val="203864"/>
                </a:solidFill>
              </a:rPr>
              <a:t>One in 14 (7%) </a:t>
            </a:r>
            <a:r>
              <a:rPr lang="en-AU" sz="3800" dirty="0" smtClean="0">
                <a:solidFill>
                  <a:srgbClr val="203864"/>
                </a:solidFill>
              </a:rPr>
              <a:t>vehicles </a:t>
            </a:r>
            <a:r>
              <a:rPr lang="en-AU" sz="3800" dirty="0">
                <a:solidFill>
                  <a:srgbClr val="203864"/>
                </a:solidFill>
              </a:rPr>
              <a:t>in Australia’s registered fleet do not have an immobiliser. These non- immobilised vehicles comprised almost a sixth (13%) of all </a:t>
            </a:r>
            <a:r>
              <a:rPr lang="en-AU" sz="3800" dirty="0" smtClean="0">
                <a:solidFill>
                  <a:srgbClr val="203864"/>
                </a:solidFill>
              </a:rPr>
              <a:t>short</a:t>
            </a:r>
            <a:r>
              <a:rPr lang="en-AU" sz="3800" dirty="0">
                <a:solidFill>
                  <a:srgbClr val="203864"/>
                </a:solidFill>
              </a:rPr>
              <a:t>-term thefts in </a:t>
            </a:r>
            <a:r>
              <a:rPr lang="en-AU" sz="3800" dirty="0" smtClean="0">
                <a:solidFill>
                  <a:srgbClr val="203864"/>
                </a:solidFill>
              </a:rPr>
              <a:t>2019</a:t>
            </a:r>
            <a:r>
              <a:rPr lang="en-AU" sz="3800" dirty="0">
                <a:solidFill>
                  <a:srgbClr val="203864"/>
                </a:solidFill>
              </a:rPr>
              <a:t>-</a:t>
            </a:r>
            <a:r>
              <a:rPr lang="en-AU" sz="3800" dirty="0" smtClean="0">
                <a:solidFill>
                  <a:srgbClr val="203864"/>
                </a:solidFill>
              </a:rPr>
              <a:t>20. </a:t>
            </a:r>
            <a:endParaRPr lang="en-AU" sz="3800" dirty="0">
              <a:solidFill>
                <a:srgbClr val="203864"/>
              </a:solidFill>
            </a:endParaRPr>
          </a:p>
          <a:p>
            <a:pPr algn="l">
              <a:lnSpc>
                <a:spcPct val="120000"/>
              </a:lnSpc>
              <a:spcBef>
                <a:spcPts val="0"/>
              </a:spcBef>
            </a:pPr>
            <a:r>
              <a:rPr lang="en-AU" sz="3800" dirty="0">
                <a:solidFill>
                  <a:srgbClr val="203864"/>
                </a:solidFill>
              </a:rPr>
              <a:t> </a:t>
            </a:r>
          </a:p>
          <a:p>
            <a:pPr algn="l">
              <a:lnSpc>
                <a:spcPct val="120000"/>
              </a:lnSpc>
              <a:spcBef>
                <a:spcPts val="0"/>
              </a:spcBef>
            </a:pPr>
            <a:r>
              <a:rPr lang="en-AU" sz="3800" dirty="0" smtClean="0">
                <a:solidFill>
                  <a:srgbClr val="203864"/>
                </a:solidFill>
              </a:rPr>
              <a:t>Estimated cost of compulsory installation on engine immobilisers for all remaining QLD vehicles </a:t>
            </a:r>
            <a:r>
              <a:rPr lang="en-AU" sz="3800" dirty="0">
                <a:solidFill>
                  <a:srgbClr val="203864"/>
                </a:solidFill>
              </a:rPr>
              <a:t>(385,713</a:t>
            </a:r>
            <a:r>
              <a:rPr lang="en-AU" sz="3800" dirty="0" smtClean="0">
                <a:solidFill>
                  <a:srgbClr val="203864"/>
                </a:solidFill>
              </a:rPr>
              <a:t>) </a:t>
            </a:r>
            <a:r>
              <a:rPr lang="en-AU" sz="3800" dirty="0" smtClean="0">
                <a:solidFill>
                  <a:srgbClr val="203864"/>
                </a:solidFill>
              </a:rPr>
              <a:t>without one is $104.1 million. </a:t>
            </a:r>
            <a:r>
              <a:rPr lang="en-AU" sz="3800" dirty="0">
                <a:solidFill>
                  <a:srgbClr val="203864"/>
                </a:solidFill>
              </a:rPr>
              <a:t> </a:t>
            </a:r>
          </a:p>
          <a:p>
            <a:pPr algn="l">
              <a:lnSpc>
                <a:spcPct val="120000"/>
              </a:lnSpc>
              <a:spcBef>
                <a:spcPts val="0"/>
              </a:spcBef>
            </a:pPr>
            <a:endParaRPr lang="en-AU" sz="3800" dirty="0" smtClean="0">
              <a:solidFill>
                <a:srgbClr val="203864"/>
              </a:solidFill>
            </a:endParaRPr>
          </a:p>
          <a:p>
            <a:pPr algn="l">
              <a:lnSpc>
                <a:spcPct val="120000"/>
              </a:lnSpc>
              <a:spcBef>
                <a:spcPts val="0"/>
              </a:spcBef>
            </a:pPr>
            <a:r>
              <a:rPr lang="en-AU" sz="3800" dirty="0" smtClean="0">
                <a:solidFill>
                  <a:srgbClr val="203864"/>
                </a:solidFill>
              </a:rPr>
              <a:t>Any </a:t>
            </a:r>
            <a:r>
              <a:rPr lang="en-AU" sz="3800" dirty="0">
                <a:solidFill>
                  <a:srgbClr val="203864"/>
                </a:solidFill>
              </a:rPr>
              <a:t>compulsory cost (albeit </a:t>
            </a:r>
            <a:r>
              <a:rPr lang="en-AU" sz="3800" dirty="0" smtClean="0">
                <a:solidFill>
                  <a:srgbClr val="203864"/>
                </a:solidFill>
              </a:rPr>
              <a:t>modest</a:t>
            </a:r>
            <a:r>
              <a:rPr lang="en-AU" sz="3800" dirty="0">
                <a:solidFill>
                  <a:srgbClr val="203864"/>
                </a:solidFill>
              </a:rPr>
              <a:t>) to the public needs to be evidenced as having a net public interest. </a:t>
            </a:r>
            <a:endParaRPr lang="en-AU" sz="3800" dirty="0" smtClean="0">
              <a:solidFill>
                <a:srgbClr val="203864"/>
              </a:solidFill>
            </a:endParaRPr>
          </a:p>
          <a:p>
            <a:pPr algn="l">
              <a:lnSpc>
                <a:spcPct val="120000"/>
              </a:lnSpc>
              <a:spcBef>
                <a:spcPts val="0"/>
              </a:spcBef>
            </a:pPr>
            <a:endParaRPr lang="en-AU" sz="3800" dirty="0">
              <a:solidFill>
                <a:srgbClr val="203864"/>
              </a:solidFill>
            </a:endParaRPr>
          </a:p>
          <a:p>
            <a:pPr algn="l">
              <a:lnSpc>
                <a:spcPct val="120000"/>
              </a:lnSpc>
              <a:spcBef>
                <a:spcPts val="0"/>
              </a:spcBef>
            </a:pPr>
            <a:r>
              <a:rPr lang="en-AU" sz="3800" dirty="0" smtClean="0">
                <a:solidFill>
                  <a:srgbClr val="203864"/>
                </a:solidFill>
              </a:rPr>
              <a:t>Currently examining whether there exists a </a:t>
            </a:r>
            <a:r>
              <a:rPr lang="en-AU" sz="3800" dirty="0">
                <a:solidFill>
                  <a:srgbClr val="203864"/>
                </a:solidFill>
              </a:rPr>
              <a:t>net benefit </a:t>
            </a:r>
            <a:r>
              <a:rPr lang="en-AU" sz="3800" dirty="0" smtClean="0">
                <a:solidFill>
                  <a:srgbClr val="203864"/>
                </a:solidFill>
              </a:rPr>
              <a:t>whereby </a:t>
            </a:r>
            <a:r>
              <a:rPr lang="en-AU" sz="3800" dirty="0">
                <a:solidFill>
                  <a:srgbClr val="203864"/>
                </a:solidFill>
              </a:rPr>
              <a:t>initial installation costs are more than offset by benefits to the community including reduced damage to property, </a:t>
            </a:r>
            <a:r>
              <a:rPr lang="en-AU" sz="3800" dirty="0" smtClean="0">
                <a:solidFill>
                  <a:srgbClr val="203864"/>
                </a:solidFill>
              </a:rPr>
              <a:t>reduced</a:t>
            </a:r>
            <a:r>
              <a:rPr lang="en-AU" sz="3800" dirty="0">
                <a:solidFill>
                  <a:srgbClr val="203864"/>
                </a:solidFill>
              </a:rPr>
              <a:t> incidence of lost earnings, lower insurance premiums and reduced incidence of trauma to the general public. </a:t>
            </a:r>
            <a:endParaRPr lang="en-AU" sz="3800" dirty="0" smtClean="0">
              <a:solidFill>
                <a:srgbClr val="203864"/>
              </a:solidFill>
            </a:endParaRPr>
          </a:p>
          <a:p>
            <a:pPr algn="l">
              <a:lnSpc>
                <a:spcPct val="120000"/>
              </a:lnSpc>
              <a:spcBef>
                <a:spcPts val="0"/>
              </a:spcBef>
            </a:pPr>
            <a:endParaRPr lang="en-AU" sz="3800" dirty="0">
              <a:solidFill>
                <a:srgbClr val="203864"/>
              </a:solidFill>
            </a:endParaRPr>
          </a:p>
          <a:p>
            <a:pPr algn="l">
              <a:lnSpc>
                <a:spcPct val="120000"/>
              </a:lnSpc>
              <a:spcBef>
                <a:spcPts val="0"/>
              </a:spcBef>
            </a:pPr>
            <a:r>
              <a:rPr lang="en-AU" sz="3800" dirty="0" smtClean="0">
                <a:solidFill>
                  <a:srgbClr val="203864"/>
                </a:solidFill>
              </a:rPr>
              <a:t>On the face of it there appears to be a very strong public interest in installing engine immobilisers given the prominence of older cars among vehicle thefts .</a:t>
            </a:r>
            <a:endParaRPr lang="en-US" sz="3800" dirty="0" smtClean="0">
              <a:solidFill>
                <a:schemeClr val="accent1">
                  <a:lumMod val="50000"/>
                </a:schemeClr>
              </a:solidFill>
            </a:endParaRPr>
          </a:p>
          <a:p>
            <a:endParaRPr lang="en-US" sz="3800" dirty="0">
              <a:solidFill>
                <a:schemeClr val="accent1">
                  <a:lumMod val="50000"/>
                </a:schemeClr>
              </a:solidFill>
            </a:endParaRPr>
          </a:p>
          <a:p>
            <a:endParaRPr lang="en-US" dirty="0" smtClean="0">
              <a:solidFill>
                <a:schemeClr val="accent1">
                  <a:lumMod val="50000"/>
                </a:schemeClr>
              </a:solidFill>
            </a:endParaRPr>
          </a:p>
          <a:p>
            <a:endParaRPr lang="en-US" dirty="0">
              <a:solidFill>
                <a:schemeClr val="accent1">
                  <a:lumMod val="50000"/>
                </a:schemeClr>
              </a:solidFill>
            </a:endParaRPr>
          </a:p>
        </p:txBody>
      </p:sp>
    </p:spTree>
    <p:extLst>
      <p:ext uri="{BB962C8B-B14F-4D97-AF65-F5344CB8AC3E}">
        <p14:creationId xmlns:p14="http://schemas.microsoft.com/office/powerpoint/2010/main" val="2489935816"/>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p:nvPr/>
        </p:nvPicPr>
        <p:blipFill>
          <a:blip r:embed="rId2" cstate="email">
            <a:extLst>
              <a:ext uri="{28A0092B-C50C-407E-A947-70E740481C1C}">
                <a14:useLocalDpi xmlns:a14="http://schemas.microsoft.com/office/drawing/2010/main"/>
              </a:ext>
            </a:extLst>
          </a:blip>
          <a:stretch>
            <a:fillRect/>
          </a:stretch>
        </p:blipFill>
        <p:spPr>
          <a:xfrm>
            <a:off x="113665" y="127523"/>
            <a:ext cx="2515870" cy="346075"/>
          </a:xfrm>
          <a:prstGeom prst="rect">
            <a:avLst/>
          </a:prstGeom>
        </p:spPr>
      </p:pic>
      <p:pic>
        <p:nvPicPr>
          <p:cNvPr id="9" name="Picture 8"/>
          <p:cNvPicPr>
            <a:picLocks noChangeAspect="1"/>
          </p:cNvPicPr>
          <p:nvPr/>
        </p:nvPicPr>
        <p:blipFill>
          <a:blip r:embed="rId3"/>
          <a:stretch>
            <a:fillRect/>
          </a:stretch>
        </p:blipFill>
        <p:spPr>
          <a:xfrm>
            <a:off x="650818" y="2437620"/>
            <a:ext cx="10898926" cy="4420380"/>
          </a:xfrm>
          <a:prstGeom prst="rect">
            <a:avLst/>
          </a:prstGeom>
        </p:spPr>
      </p:pic>
      <p:sp>
        <p:nvSpPr>
          <p:cNvPr id="10" name="Rectangle 9"/>
          <p:cNvSpPr/>
          <p:nvPr/>
        </p:nvSpPr>
        <p:spPr>
          <a:xfrm>
            <a:off x="600954" y="589692"/>
            <a:ext cx="10193544" cy="2031325"/>
          </a:xfrm>
          <a:prstGeom prst="rect">
            <a:avLst/>
          </a:prstGeom>
        </p:spPr>
        <p:txBody>
          <a:bodyPr wrap="square">
            <a:spAutoFit/>
          </a:bodyPr>
          <a:lstStyle/>
          <a:p>
            <a:r>
              <a:rPr lang="en-AU" dirty="0" smtClean="0">
                <a:solidFill>
                  <a:srgbClr val="203864"/>
                </a:solidFill>
              </a:rPr>
              <a:t>Whilst the </a:t>
            </a:r>
            <a:r>
              <a:rPr lang="en-AU" dirty="0">
                <a:solidFill>
                  <a:srgbClr val="203864"/>
                </a:solidFill>
              </a:rPr>
              <a:t>introduction of the immobiliser as standard equipment for all new cars in Australia in July 2001, </a:t>
            </a:r>
            <a:r>
              <a:rPr lang="en-AU" dirty="0" smtClean="0">
                <a:solidFill>
                  <a:srgbClr val="203864"/>
                </a:solidFill>
              </a:rPr>
              <a:t>has seen the overall </a:t>
            </a:r>
            <a:r>
              <a:rPr lang="en-AU" dirty="0">
                <a:solidFill>
                  <a:srgbClr val="203864"/>
                </a:solidFill>
              </a:rPr>
              <a:t>rate of vehicle </a:t>
            </a:r>
            <a:r>
              <a:rPr lang="en-AU" dirty="0" smtClean="0">
                <a:solidFill>
                  <a:srgbClr val="203864"/>
                </a:solidFill>
              </a:rPr>
              <a:t>theft decline - we </a:t>
            </a:r>
            <a:r>
              <a:rPr lang="en-AU" dirty="0">
                <a:solidFill>
                  <a:srgbClr val="203864"/>
                </a:solidFill>
              </a:rPr>
              <a:t>have </a:t>
            </a:r>
            <a:r>
              <a:rPr lang="en-AU" dirty="0" smtClean="0">
                <a:solidFill>
                  <a:srgbClr val="203864"/>
                </a:solidFill>
              </a:rPr>
              <a:t>to take into account that we have reached </a:t>
            </a:r>
            <a:r>
              <a:rPr lang="en-AU" dirty="0">
                <a:solidFill>
                  <a:srgbClr val="203864"/>
                </a:solidFill>
              </a:rPr>
              <a:t>a point of diminishing </a:t>
            </a:r>
            <a:r>
              <a:rPr lang="en-AU" dirty="0" smtClean="0">
                <a:solidFill>
                  <a:srgbClr val="203864"/>
                </a:solidFill>
              </a:rPr>
              <a:t>returns.</a:t>
            </a:r>
          </a:p>
          <a:p>
            <a:endParaRPr lang="en-AU" dirty="0" smtClean="0">
              <a:solidFill>
                <a:srgbClr val="203864"/>
              </a:solidFill>
            </a:endParaRPr>
          </a:p>
          <a:p>
            <a:r>
              <a:rPr lang="en-AU" dirty="0" smtClean="0">
                <a:solidFill>
                  <a:srgbClr val="203864"/>
                </a:solidFill>
              </a:rPr>
              <a:t>Changes </a:t>
            </a:r>
            <a:r>
              <a:rPr lang="en-AU" dirty="0">
                <a:solidFill>
                  <a:srgbClr val="203864"/>
                </a:solidFill>
              </a:rPr>
              <a:t>in theft methods </a:t>
            </a:r>
            <a:r>
              <a:rPr lang="mr-IN" dirty="0" smtClean="0">
                <a:solidFill>
                  <a:srgbClr val="203864"/>
                </a:solidFill>
              </a:rPr>
              <a:t>–</a:t>
            </a:r>
            <a:r>
              <a:rPr lang="en-AU" dirty="0" smtClean="0">
                <a:solidFill>
                  <a:srgbClr val="203864"/>
                </a:solidFill>
              </a:rPr>
              <a:t> namely stealing </a:t>
            </a:r>
            <a:r>
              <a:rPr lang="en-AU" dirty="0">
                <a:solidFill>
                  <a:srgbClr val="203864"/>
                </a:solidFill>
              </a:rPr>
              <a:t>car </a:t>
            </a:r>
            <a:r>
              <a:rPr lang="en-AU" dirty="0" smtClean="0">
                <a:solidFill>
                  <a:srgbClr val="203864"/>
                </a:solidFill>
              </a:rPr>
              <a:t>keys has meant that most Queensland vehicle thefts are now a vehicle with </a:t>
            </a:r>
            <a:r>
              <a:rPr lang="en-AU" dirty="0">
                <a:solidFill>
                  <a:srgbClr val="203864"/>
                </a:solidFill>
              </a:rPr>
              <a:t>an Australian-</a:t>
            </a:r>
            <a:r>
              <a:rPr lang="en-AU" dirty="0" smtClean="0">
                <a:solidFill>
                  <a:srgbClr val="203864"/>
                </a:solidFill>
              </a:rPr>
              <a:t>standard </a:t>
            </a:r>
            <a:r>
              <a:rPr lang="en-AU" dirty="0">
                <a:solidFill>
                  <a:srgbClr val="203864"/>
                </a:solidFill>
              </a:rPr>
              <a:t>equivalent </a:t>
            </a:r>
            <a:r>
              <a:rPr lang="en-AU" dirty="0" smtClean="0">
                <a:solidFill>
                  <a:srgbClr val="203864"/>
                </a:solidFill>
              </a:rPr>
              <a:t>immobiliser.</a:t>
            </a:r>
          </a:p>
          <a:p>
            <a:endParaRPr lang="en-AU" dirty="0"/>
          </a:p>
        </p:txBody>
      </p:sp>
    </p:spTree>
    <p:extLst>
      <p:ext uri="{BB962C8B-B14F-4D97-AF65-F5344CB8AC3E}">
        <p14:creationId xmlns:p14="http://schemas.microsoft.com/office/powerpoint/2010/main" val="3221062421"/>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p:nvPr/>
        </p:nvPicPr>
        <p:blipFill>
          <a:blip r:embed="rId2" cstate="email">
            <a:extLst>
              <a:ext uri="{28A0092B-C50C-407E-A947-70E740481C1C}">
                <a14:useLocalDpi xmlns:a14="http://schemas.microsoft.com/office/drawing/2010/main"/>
              </a:ext>
            </a:extLst>
          </a:blip>
          <a:stretch>
            <a:fillRect/>
          </a:stretch>
        </p:blipFill>
        <p:spPr>
          <a:xfrm>
            <a:off x="113665" y="127523"/>
            <a:ext cx="2515870" cy="346075"/>
          </a:xfrm>
          <a:prstGeom prst="rect">
            <a:avLst/>
          </a:prstGeom>
        </p:spPr>
      </p:pic>
      <p:sp>
        <p:nvSpPr>
          <p:cNvPr id="3" name="Subtitle 2">
            <a:extLst>
              <a:ext uri="{FF2B5EF4-FFF2-40B4-BE49-F238E27FC236}">
                <a16:creationId xmlns="" xmlns:a16="http://schemas.microsoft.com/office/drawing/2014/main" id="{B5A1FD98-D266-BC4F-BC34-95622DE39164}"/>
              </a:ext>
            </a:extLst>
          </p:cNvPr>
          <p:cNvSpPr>
            <a:spLocks noGrp="1"/>
          </p:cNvSpPr>
          <p:nvPr>
            <p:ph type="subTitle" idx="1"/>
          </p:nvPr>
        </p:nvSpPr>
        <p:spPr>
          <a:xfrm>
            <a:off x="668987" y="635053"/>
            <a:ext cx="5692056" cy="6089699"/>
          </a:xfrm>
        </p:spPr>
        <p:txBody>
          <a:bodyPr>
            <a:normAutofit fontScale="47500" lnSpcReduction="20000"/>
          </a:bodyPr>
          <a:lstStyle/>
          <a:p>
            <a:pPr algn="l">
              <a:lnSpc>
                <a:spcPct val="120000"/>
              </a:lnSpc>
              <a:spcBef>
                <a:spcPts val="0"/>
              </a:spcBef>
            </a:pPr>
            <a:r>
              <a:rPr lang="en-US" sz="4600" dirty="0" smtClean="0">
                <a:solidFill>
                  <a:schemeClr val="accent1">
                    <a:lumMod val="50000"/>
                  </a:schemeClr>
                </a:solidFill>
              </a:rPr>
              <a:t>Importance of Keys</a:t>
            </a:r>
          </a:p>
          <a:p>
            <a:pPr algn="l">
              <a:lnSpc>
                <a:spcPct val="120000"/>
              </a:lnSpc>
              <a:spcBef>
                <a:spcPts val="0"/>
              </a:spcBef>
            </a:pPr>
            <a:endParaRPr lang="en-US" sz="2600" dirty="0">
              <a:solidFill>
                <a:srgbClr val="203864"/>
              </a:solidFill>
            </a:endParaRPr>
          </a:p>
          <a:p>
            <a:pPr algn="l">
              <a:lnSpc>
                <a:spcPct val="120000"/>
              </a:lnSpc>
              <a:spcBef>
                <a:spcPts val="0"/>
              </a:spcBef>
            </a:pPr>
            <a:r>
              <a:rPr lang="en-AU" sz="3300" dirty="0">
                <a:solidFill>
                  <a:srgbClr val="203864"/>
                </a:solidFill>
              </a:rPr>
              <a:t>Advances in </a:t>
            </a:r>
            <a:r>
              <a:rPr lang="en-AU" sz="3300" dirty="0" smtClean="0">
                <a:solidFill>
                  <a:srgbClr val="203864"/>
                </a:solidFill>
              </a:rPr>
              <a:t>technology </a:t>
            </a:r>
            <a:r>
              <a:rPr lang="en-AU" sz="3300" dirty="0">
                <a:solidFill>
                  <a:srgbClr val="203864"/>
                </a:solidFill>
              </a:rPr>
              <a:t>have made it impossible to </a:t>
            </a:r>
            <a:r>
              <a:rPr lang="en-AU" sz="3300" dirty="0" smtClean="0">
                <a:solidFill>
                  <a:srgbClr val="203864"/>
                </a:solidFill>
              </a:rPr>
              <a:t>‘</a:t>
            </a:r>
            <a:r>
              <a:rPr lang="en-AU" sz="3300" dirty="0">
                <a:solidFill>
                  <a:srgbClr val="203864"/>
                </a:solidFill>
              </a:rPr>
              <a:t>hot wire’ a </a:t>
            </a:r>
            <a:r>
              <a:rPr lang="en-AU" sz="3300" dirty="0" smtClean="0">
                <a:solidFill>
                  <a:srgbClr val="203864"/>
                </a:solidFill>
              </a:rPr>
              <a:t>car</a:t>
            </a:r>
            <a:r>
              <a:rPr lang="en-AU" sz="3300" dirty="0">
                <a:solidFill>
                  <a:srgbClr val="203864"/>
                </a:solidFill>
              </a:rPr>
              <a:t>. </a:t>
            </a:r>
            <a:r>
              <a:rPr lang="en-AU" sz="3300" dirty="0" smtClean="0">
                <a:solidFill>
                  <a:srgbClr val="203864"/>
                </a:solidFill>
              </a:rPr>
              <a:t>However engine immobilisers are 100% ineffective if the </a:t>
            </a:r>
            <a:r>
              <a:rPr lang="en-AU" sz="3300" dirty="0">
                <a:solidFill>
                  <a:srgbClr val="203864"/>
                </a:solidFill>
              </a:rPr>
              <a:t>thief has access to </a:t>
            </a:r>
            <a:r>
              <a:rPr lang="en-AU" sz="3300" dirty="0" smtClean="0">
                <a:solidFill>
                  <a:srgbClr val="203864"/>
                </a:solidFill>
              </a:rPr>
              <a:t>the car’s keys</a:t>
            </a:r>
            <a:r>
              <a:rPr lang="en-AU" sz="3300" dirty="0">
                <a:solidFill>
                  <a:srgbClr val="203864"/>
                </a:solidFill>
              </a:rPr>
              <a:t>. </a:t>
            </a:r>
            <a:r>
              <a:rPr lang="en-AU" sz="3300" dirty="0" smtClean="0">
                <a:solidFill>
                  <a:srgbClr val="203864"/>
                </a:solidFill>
              </a:rPr>
              <a:t> </a:t>
            </a:r>
            <a:endParaRPr lang="en-AU" sz="3300" dirty="0">
              <a:solidFill>
                <a:srgbClr val="203864"/>
              </a:solidFill>
            </a:endParaRPr>
          </a:p>
          <a:p>
            <a:pPr algn="l">
              <a:lnSpc>
                <a:spcPct val="120000"/>
              </a:lnSpc>
              <a:spcBef>
                <a:spcPts val="0"/>
              </a:spcBef>
            </a:pPr>
            <a:r>
              <a:rPr lang="en-AU" sz="3300" dirty="0">
                <a:solidFill>
                  <a:srgbClr val="203864"/>
                </a:solidFill>
              </a:rPr>
              <a:t>Keys </a:t>
            </a:r>
            <a:r>
              <a:rPr lang="en-AU" sz="3300" dirty="0" smtClean="0">
                <a:solidFill>
                  <a:srgbClr val="203864"/>
                </a:solidFill>
              </a:rPr>
              <a:t>are the </a:t>
            </a:r>
            <a:r>
              <a:rPr lang="en-AU" sz="3300" dirty="0">
                <a:solidFill>
                  <a:srgbClr val="203864"/>
                </a:solidFill>
              </a:rPr>
              <a:t>primary means to steal a vehicle with an </a:t>
            </a:r>
            <a:r>
              <a:rPr lang="en-AU" sz="3300" dirty="0" smtClean="0">
                <a:solidFill>
                  <a:srgbClr val="203864"/>
                </a:solidFill>
              </a:rPr>
              <a:t>immobiliser </a:t>
            </a:r>
            <a:r>
              <a:rPr lang="mr-IN" sz="3300" dirty="0" smtClean="0">
                <a:solidFill>
                  <a:srgbClr val="203864"/>
                </a:solidFill>
              </a:rPr>
              <a:t>–</a:t>
            </a:r>
            <a:r>
              <a:rPr lang="en-AU" sz="3300" dirty="0" smtClean="0">
                <a:solidFill>
                  <a:srgbClr val="203864"/>
                </a:solidFill>
              </a:rPr>
              <a:t> 70% of </a:t>
            </a:r>
            <a:r>
              <a:rPr lang="en-AU" sz="3300" dirty="0">
                <a:solidFill>
                  <a:srgbClr val="203864"/>
                </a:solidFill>
              </a:rPr>
              <a:t>late model </a:t>
            </a:r>
            <a:r>
              <a:rPr lang="en-AU" sz="3300" dirty="0" smtClean="0">
                <a:solidFill>
                  <a:srgbClr val="203864"/>
                </a:solidFill>
              </a:rPr>
              <a:t>thefts </a:t>
            </a:r>
            <a:r>
              <a:rPr lang="en-AU" sz="3300" dirty="0">
                <a:solidFill>
                  <a:srgbClr val="203864"/>
                </a:solidFill>
              </a:rPr>
              <a:t>are via </a:t>
            </a:r>
            <a:r>
              <a:rPr lang="en-AU" sz="3300" dirty="0" smtClean="0">
                <a:solidFill>
                  <a:srgbClr val="203864"/>
                </a:solidFill>
              </a:rPr>
              <a:t>keys. </a:t>
            </a:r>
            <a:endParaRPr lang="en-AU" sz="3300" dirty="0">
              <a:solidFill>
                <a:srgbClr val="203864"/>
              </a:solidFill>
            </a:endParaRPr>
          </a:p>
          <a:p>
            <a:pPr algn="l">
              <a:lnSpc>
                <a:spcPct val="120000"/>
              </a:lnSpc>
              <a:spcBef>
                <a:spcPts val="0"/>
              </a:spcBef>
            </a:pPr>
            <a:r>
              <a:rPr lang="en-AU" sz="3300" dirty="0">
                <a:solidFill>
                  <a:srgbClr val="203864"/>
                </a:solidFill>
              </a:rPr>
              <a:t> </a:t>
            </a:r>
          </a:p>
          <a:p>
            <a:pPr algn="l">
              <a:lnSpc>
                <a:spcPct val="120000"/>
              </a:lnSpc>
              <a:spcBef>
                <a:spcPts val="0"/>
              </a:spcBef>
            </a:pPr>
            <a:r>
              <a:rPr lang="en-AU" sz="3300" dirty="0">
                <a:solidFill>
                  <a:srgbClr val="203864"/>
                </a:solidFill>
              </a:rPr>
              <a:t>There has been </a:t>
            </a:r>
            <a:r>
              <a:rPr lang="en-AU" sz="3300" dirty="0" smtClean="0">
                <a:solidFill>
                  <a:srgbClr val="203864"/>
                </a:solidFill>
              </a:rPr>
              <a:t>a significant increase in the </a:t>
            </a:r>
            <a:r>
              <a:rPr lang="en-AU" sz="3300" dirty="0">
                <a:solidFill>
                  <a:srgbClr val="203864"/>
                </a:solidFill>
              </a:rPr>
              <a:t>proportion of </a:t>
            </a:r>
            <a:r>
              <a:rPr lang="en-AU" sz="3300" dirty="0" smtClean="0">
                <a:solidFill>
                  <a:srgbClr val="203864"/>
                </a:solidFill>
              </a:rPr>
              <a:t>vehicle </a:t>
            </a:r>
            <a:r>
              <a:rPr lang="en-AU" sz="3300" dirty="0">
                <a:solidFill>
                  <a:srgbClr val="203864"/>
                </a:solidFill>
              </a:rPr>
              <a:t>thefts taken from residential locations (</a:t>
            </a:r>
            <a:r>
              <a:rPr lang="en-AU" sz="3300" dirty="0" smtClean="0">
                <a:solidFill>
                  <a:srgbClr val="203864"/>
                </a:solidFill>
              </a:rPr>
              <a:t>e.g. driveways</a:t>
            </a:r>
            <a:r>
              <a:rPr lang="en-AU" sz="3300" dirty="0">
                <a:solidFill>
                  <a:srgbClr val="203864"/>
                </a:solidFill>
              </a:rPr>
              <a:t>, carports </a:t>
            </a:r>
            <a:r>
              <a:rPr lang="en-AU" sz="3300" dirty="0" smtClean="0">
                <a:solidFill>
                  <a:srgbClr val="203864"/>
                </a:solidFill>
              </a:rPr>
              <a:t>&amp; garages</a:t>
            </a:r>
            <a:r>
              <a:rPr lang="en-AU" sz="3300" dirty="0">
                <a:solidFill>
                  <a:srgbClr val="203864"/>
                </a:solidFill>
              </a:rPr>
              <a:t>). </a:t>
            </a:r>
            <a:endParaRPr lang="en-AU" sz="3300" dirty="0" smtClean="0">
              <a:solidFill>
                <a:srgbClr val="203864"/>
              </a:solidFill>
            </a:endParaRPr>
          </a:p>
          <a:p>
            <a:pPr algn="l">
              <a:lnSpc>
                <a:spcPct val="120000"/>
              </a:lnSpc>
              <a:spcBef>
                <a:spcPts val="0"/>
              </a:spcBef>
            </a:pPr>
            <a:endParaRPr lang="en-AU" sz="3300" dirty="0">
              <a:solidFill>
                <a:srgbClr val="203864"/>
              </a:solidFill>
            </a:endParaRPr>
          </a:p>
          <a:p>
            <a:pPr algn="l">
              <a:lnSpc>
                <a:spcPct val="120000"/>
              </a:lnSpc>
              <a:spcBef>
                <a:spcPts val="0"/>
              </a:spcBef>
            </a:pPr>
            <a:r>
              <a:rPr lang="en-AU" sz="3300" dirty="0" smtClean="0">
                <a:solidFill>
                  <a:srgbClr val="203864"/>
                </a:solidFill>
              </a:rPr>
              <a:t>In 2019-20 54</a:t>
            </a:r>
            <a:r>
              <a:rPr lang="en-AU" sz="3300" dirty="0">
                <a:solidFill>
                  <a:srgbClr val="203864"/>
                </a:solidFill>
              </a:rPr>
              <a:t>% of all thefts occurred at a residential </a:t>
            </a:r>
            <a:r>
              <a:rPr lang="en-AU" sz="3300" dirty="0" smtClean="0">
                <a:solidFill>
                  <a:srgbClr val="203864"/>
                </a:solidFill>
              </a:rPr>
              <a:t>location.  </a:t>
            </a:r>
            <a:r>
              <a:rPr lang="en-AU" sz="3300" dirty="0">
                <a:solidFill>
                  <a:srgbClr val="203864"/>
                </a:solidFill>
              </a:rPr>
              <a:t>Offenders will sneak into homes, taking advantage of unlocked doors and windows. </a:t>
            </a:r>
          </a:p>
          <a:p>
            <a:pPr algn="l">
              <a:lnSpc>
                <a:spcPct val="120000"/>
              </a:lnSpc>
              <a:spcBef>
                <a:spcPts val="0"/>
              </a:spcBef>
            </a:pPr>
            <a:r>
              <a:rPr lang="en-AU" sz="3300" dirty="0">
                <a:solidFill>
                  <a:srgbClr val="203864"/>
                </a:solidFill>
              </a:rPr>
              <a:t> </a:t>
            </a:r>
          </a:p>
          <a:p>
            <a:pPr algn="l">
              <a:lnSpc>
                <a:spcPct val="120000"/>
              </a:lnSpc>
              <a:spcBef>
                <a:spcPts val="0"/>
              </a:spcBef>
            </a:pPr>
            <a:r>
              <a:rPr lang="en-AU" sz="3300" dirty="0">
                <a:solidFill>
                  <a:srgbClr val="203864"/>
                </a:solidFill>
              </a:rPr>
              <a:t>In addition many cars are stolen from petrol stations, corner stores and </a:t>
            </a:r>
            <a:r>
              <a:rPr lang="en-AU" sz="3300" dirty="0" smtClean="0">
                <a:solidFill>
                  <a:srgbClr val="203864"/>
                </a:solidFill>
              </a:rPr>
              <a:t>elsewhere in public where </a:t>
            </a:r>
            <a:r>
              <a:rPr lang="en-AU" sz="3300" dirty="0">
                <a:solidFill>
                  <a:srgbClr val="203864"/>
                </a:solidFill>
              </a:rPr>
              <a:t>the owner has left the car with the key in the </a:t>
            </a:r>
            <a:r>
              <a:rPr lang="en-AU" sz="3300" dirty="0" smtClean="0">
                <a:solidFill>
                  <a:srgbClr val="203864"/>
                </a:solidFill>
              </a:rPr>
              <a:t>car, </a:t>
            </a:r>
            <a:r>
              <a:rPr lang="en-AU" sz="3300" dirty="0">
                <a:solidFill>
                  <a:srgbClr val="203864"/>
                </a:solidFill>
              </a:rPr>
              <a:t>often for less than a minute. </a:t>
            </a:r>
            <a:endParaRPr lang="en-AU" sz="3300" dirty="0" smtClean="0">
              <a:solidFill>
                <a:srgbClr val="203864"/>
              </a:solidFill>
            </a:endParaRPr>
          </a:p>
          <a:p>
            <a:pPr algn="l">
              <a:lnSpc>
                <a:spcPct val="120000"/>
              </a:lnSpc>
              <a:spcBef>
                <a:spcPts val="0"/>
              </a:spcBef>
            </a:pPr>
            <a:endParaRPr lang="en-AU" sz="3300" dirty="0">
              <a:solidFill>
                <a:srgbClr val="203864"/>
              </a:solidFill>
            </a:endParaRPr>
          </a:p>
          <a:p>
            <a:pPr algn="l">
              <a:lnSpc>
                <a:spcPct val="120000"/>
              </a:lnSpc>
              <a:spcBef>
                <a:spcPts val="0"/>
              </a:spcBef>
            </a:pPr>
            <a:r>
              <a:rPr lang="en-AU" sz="3300" dirty="0" smtClean="0">
                <a:solidFill>
                  <a:srgbClr val="203864"/>
                </a:solidFill>
              </a:rPr>
              <a:t>The low hanging fruit in solutions to vehicle theft is an education and awareness campaign around the importance of keys.</a:t>
            </a:r>
            <a:endParaRPr lang="en-AU" sz="3300" dirty="0">
              <a:solidFill>
                <a:srgbClr val="203864"/>
              </a:solidFill>
            </a:endParaRPr>
          </a:p>
        </p:txBody>
      </p:sp>
      <p:pic>
        <p:nvPicPr>
          <p:cNvPr id="7" name="Picture 6" descr="IMG_6624.pn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508513" y="1304125"/>
            <a:ext cx="5215764" cy="2409962"/>
          </a:xfrm>
          <a:prstGeom prst="rect">
            <a:avLst/>
          </a:prstGeom>
        </p:spPr>
      </p:pic>
      <p:pic>
        <p:nvPicPr>
          <p:cNvPr id="9" name="Picture 8" descr="Screen Shot 2021-04-14 at 10.34.54 am.png"/>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531125" y="3907834"/>
            <a:ext cx="5162179" cy="2567433"/>
          </a:xfrm>
          <a:prstGeom prst="rect">
            <a:avLst/>
          </a:prstGeom>
        </p:spPr>
      </p:pic>
    </p:spTree>
    <p:extLst>
      <p:ext uri="{BB962C8B-B14F-4D97-AF65-F5344CB8AC3E}">
        <p14:creationId xmlns:p14="http://schemas.microsoft.com/office/powerpoint/2010/main" val="690498552"/>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p:nvPr/>
        </p:nvPicPr>
        <p:blipFill>
          <a:blip r:embed="rId2" cstate="email">
            <a:extLst>
              <a:ext uri="{28A0092B-C50C-407E-A947-70E740481C1C}">
                <a14:useLocalDpi xmlns:a14="http://schemas.microsoft.com/office/drawing/2010/main"/>
              </a:ext>
            </a:extLst>
          </a:blip>
          <a:stretch>
            <a:fillRect/>
          </a:stretch>
        </p:blipFill>
        <p:spPr>
          <a:xfrm>
            <a:off x="113665" y="127523"/>
            <a:ext cx="2515870" cy="346075"/>
          </a:xfrm>
          <a:prstGeom prst="rect">
            <a:avLst/>
          </a:prstGeom>
        </p:spPr>
      </p:pic>
      <p:sp>
        <p:nvSpPr>
          <p:cNvPr id="3" name="Subtitle 2">
            <a:extLst>
              <a:ext uri="{FF2B5EF4-FFF2-40B4-BE49-F238E27FC236}">
                <a16:creationId xmlns="" xmlns:a16="http://schemas.microsoft.com/office/drawing/2014/main" id="{B5A1FD98-D266-BC4F-BC34-95622DE39164}"/>
              </a:ext>
            </a:extLst>
          </p:cNvPr>
          <p:cNvSpPr>
            <a:spLocks noGrp="1"/>
          </p:cNvSpPr>
          <p:nvPr>
            <p:ph type="subTitle" idx="1"/>
          </p:nvPr>
        </p:nvSpPr>
        <p:spPr>
          <a:xfrm>
            <a:off x="566937" y="3220623"/>
            <a:ext cx="5000392" cy="2925776"/>
          </a:xfrm>
        </p:spPr>
        <p:txBody>
          <a:bodyPr>
            <a:normAutofit/>
          </a:bodyPr>
          <a:lstStyle/>
          <a:p>
            <a:pPr algn="l">
              <a:lnSpc>
                <a:spcPct val="110000"/>
              </a:lnSpc>
              <a:spcBef>
                <a:spcPts val="0"/>
              </a:spcBef>
            </a:pPr>
            <a:r>
              <a:rPr lang="en-AU" sz="1900" dirty="0">
                <a:solidFill>
                  <a:srgbClr val="203864"/>
                </a:solidFill>
              </a:rPr>
              <a:t> </a:t>
            </a:r>
            <a:r>
              <a:rPr lang="en-AU" sz="1900" dirty="0" smtClean="0">
                <a:solidFill>
                  <a:srgbClr val="203864"/>
                </a:solidFill>
              </a:rPr>
              <a:t>The </a:t>
            </a:r>
            <a:r>
              <a:rPr lang="en-AU" sz="1900" dirty="0">
                <a:solidFill>
                  <a:srgbClr val="203864"/>
                </a:solidFill>
              </a:rPr>
              <a:t>PIN must </a:t>
            </a:r>
            <a:r>
              <a:rPr lang="en-AU" sz="1900" dirty="0" smtClean="0">
                <a:solidFill>
                  <a:srgbClr val="203864"/>
                </a:solidFill>
              </a:rPr>
              <a:t>then be </a:t>
            </a:r>
            <a:r>
              <a:rPr lang="en-AU" sz="1900" dirty="0">
                <a:solidFill>
                  <a:srgbClr val="203864"/>
                </a:solidFill>
              </a:rPr>
              <a:t>entered in order to start the </a:t>
            </a:r>
            <a:r>
              <a:rPr lang="en-AU" sz="1900" dirty="0" smtClean="0">
                <a:solidFill>
                  <a:srgbClr val="203864"/>
                </a:solidFill>
              </a:rPr>
              <a:t>car.</a:t>
            </a:r>
            <a:endParaRPr lang="en-AU" sz="1900" dirty="0">
              <a:solidFill>
                <a:srgbClr val="203864"/>
              </a:solidFill>
            </a:endParaRPr>
          </a:p>
          <a:p>
            <a:pPr algn="l">
              <a:lnSpc>
                <a:spcPct val="110000"/>
              </a:lnSpc>
              <a:spcBef>
                <a:spcPts val="0"/>
              </a:spcBef>
            </a:pPr>
            <a:endParaRPr lang="en-AU" sz="1900" dirty="0" smtClean="0">
              <a:solidFill>
                <a:srgbClr val="203864"/>
              </a:solidFill>
            </a:endParaRPr>
          </a:p>
          <a:p>
            <a:pPr algn="l">
              <a:lnSpc>
                <a:spcPct val="110000"/>
              </a:lnSpc>
              <a:spcBef>
                <a:spcPts val="0"/>
              </a:spcBef>
            </a:pPr>
            <a:r>
              <a:rPr lang="en-AU" sz="1900" dirty="0" smtClean="0">
                <a:solidFill>
                  <a:srgbClr val="203864"/>
                </a:solidFill>
              </a:rPr>
              <a:t>The operation of this device works such that if the keys to a car were stolen and entry to the vehicle gained, the thief would not be able to start the vehicle unless the correct PIN code was entered. </a:t>
            </a:r>
          </a:p>
          <a:p>
            <a:pPr algn="l"/>
            <a:endParaRPr lang="en-US" dirty="0" smtClean="0">
              <a:solidFill>
                <a:schemeClr val="accent1">
                  <a:lumMod val="50000"/>
                </a:schemeClr>
              </a:solidFill>
            </a:endParaRPr>
          </a:p>
          <a:p>
            <a:pPr algn="l"/>
            <a:endParaRPr lang="en-US" dirty="0">
              <a:solidFill>
                <a:schemeClr val="accent1">
                  <a:lumMod val="50000"/>
                </a:schemeClr>
              </a:solidFill>
            </a:endParaRPr>
          </a:p>
          <a:p>
            <a:pPr algn="l"/>
            <a:endParaRPr lang="en-US" dirty="0">
              <a:solidFill>
                <a:schemeClr val="accent1">
                  <a:lumMod val="50000"/>
                </a:schemeClr>
              </a:solidFill>
            </a:endParaRPr>
          </a:p>
        </p:txBody>
      </p:sp>
      <p:pic>
        <p:nvPicPr>
          <p:cNvPr id="2" name="Picture 1" descr="maxresdefault.jp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811063" y="2971138"/>
            <a:ext cx="7696231" cy="4329130"/>
          </a:xfrm>
          <a:prstGeom prst="rect">
            <a:avLst/>
          </a:prstGeom>
        </p:spPr>
      </p:pic>
      <p:sp>
        <p:nvSpPr>
          <p:cNvPr id="5" name="Subtitle 2">
            <a:extLst>
              <a:ext uri="{FF2B5EF4-FFF2-40B4-BE49-F238E27FC236}">
                <a16:creationId xmlns="" xmlns:a16="http://schemas.microsoft.com/office/drawing/2014/main" id="{B5A1FD98-D266-BC4F-BC34-95622DE39164}"/>
              </a:ext>
            </a:extLst>
          </p:cNvPr>
          <p:cNvSpPr txBox="1">
            <a:spLocks/>
          </p:cNvSpPr>
          <p:nvPr/>
        </p:nvSpPr>
        <p:spPr>
          <a:xfrm>
            <a:off x="544260" y="583326"/>
            <a:ext cx="10352287" cy="3453793"/>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lnSpc>
                <a:spcPct val="110000"/>
              </a:lnSpc>
              <a:spcBef>
                <a:spcPts val="0"/>
              </a:spcBef>
            </a:pPr>
            <a:r>
              <a:rPr lang="en-US" dirty="0" smtClean="0">
                <a:solidFill>
                  <a:srgbClr val="203864"/>
                </a:solidFill>
              </a:rPr>
              <a:t>Ghost Immobilisers</a:t>
            </a:r>
          </a:p>
          <a:p>
            <a:pPr algn="l">
              <a:lnSpc>
                <a:spcPct val="110000"/>
              </a:lnSpc>
              <a:spcBef>
                <a:spcPts val="0"/>
              </a:spcBef>
            </a:pPr>
            <a:endParaRPr lang="en-US" sz="1900" dirty="0" smtClean="0">
              <a:solidFill>
                <a:srgbClr val="203864"/>
              </a:solidFill>
            </a:endParaRPr>
          </a:p>
          <a:p>
            <a:pPr algn="l">
              <a:lnSpc>
                <a:spcPct val="110000"/>
              </a:lnSpc>
              <a:spcBef>
                <a:spcPts val="0"/>
              </a:spcBef>
            </a:pPr>
            <a:r>
              <a:rPr lang="en-AU" sz="1900" dirty="0" smtClean="0">
                <a:solidFill>
                  <a:srgbClr val="203864"/>
                </a:solidFill>
              </a:rPr>
              <a:t>Ghost immobilisers are designed for situations where the thief has obtained the car keys (thus rendering the built-in immobiliser redundant) by adding another layer of security. </a:t>
            </a:r>
          </a:p>
          <a:p>
            <a:pPr algn="l">
              <a:lnSpc>
                <a:spcPct val="110000"/>
              </a:lnSpc>
              <a:spcBef>
                <a:spcPts val="0"/>
              </a:spcBef>
            </a:pPr>
            <a:r>
              <a:rPr lang="en-AU" sz="1900" dirty="0" smtClean="0">
                <a:solidFill>
                  <a:srgbClr val="203864"/>
                </a:solidFill>
              </a:rPr>
              <a:t> </a:t>
            </a:r>
          </a:p>
          <a:p>
            <a:pPr algn="l">
              <a:lnSpc>
                <a:spcPct val="110000"/>
              </a:lnSpc>
              <a:spcBef>
                <a:spcPts val="0"/>
              </a:spcBef>
            </a:pPr>
            <a:r>
              <a:rPr lang="en-AU" sz="1900" dirty="0">
                <a:solidFill>
                  <a:srgbClr val="203864"/>
                </a:solidFill>
              </a:rPr>
              <a:t>The ‘Ghost’ is an aftermarket </a:t>
            </a:r>
            <a:r>
              <a:rPr lang="en-AU" sz="1900" dirty="0" smtClean="0">
                <a:solidFill>
                  <a:srgbClr val="203864"/>
                </a:solidFill>
              </a:rPr>
              <a:t>immobiliser </a:t>
            </a:r>
            <a:r>
              <a:rPr lang="en-AU" sz="1900" dirty="0">
                <a:solidFill>
                  <a:srgbClr val="203864"/>
                </a:solidFill>
              </a:rPr>
              <a:t>which </a:t>
            </a:r>
            <a:r>
              <a:rPr lang="en-AU" sz="1900" dirty="0" smtClean="0">
                <a:solidFill>
                  <a:srgbClr val="203864"/>
                </a:solidFill>
              </a:rPr>
              <a:t>enables motorists </a:t>
            </a:r>
            <a:r>
              <a:rPr lang="en-AU" sz="1900" dirty="0">
                <a:solidFill>
                  <a:srgbClr val="203864"/>
                </a:solidFill>
              </a:rPr>
              <a:t>to encode a unique, changeable, PIN using select vehicle controls such as those on the steering wheel, door panels or centre console. </a:t>
            </a:r>
          </a:p>
          <a:p>
            <a:pPr algn="l"/>
            <a:endParaRPr lang="en-US" dirty="0" smtClean="0">
              <a:solidFill>
                <a:schemeClr val="accent1">
                  <a:lumMod val="50000"/>
                </a:schemeClr>
              </a:solidFill>
            </a:endParaRPr>
          </a:p>
        </p:txBody>
      </p:sp>
    </p:spTree>
    <p:extLst>
      <p:ext uri="{BB962C8B-B14F-4D97-AF65-F5344CB8AC3E}">
        <p14:creationId xmlns:p14="http://schemas.microsoft.com/office/powerpoint/2010/main" val="3212135637"/>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p:nvPr/>
        </p:nvPicPr>
        <p:blipFill>
          <a:blip r:embed="rId2" cstate="email">
            <a:extLst>
              <a:ext uri="{28A0092B-C50C-407E-A947-70E740481C1C}">
                <a14:useLocalDpi xmlns:a14="http://schemas.microsoft.com/office/drawing/2010/main"/>
              </a:ext>
            </a:extLst>
          </a:blip>
          <a:stretch>
            <a:fillRect/>
          </a:stretch>
        </p:blipFill>
        <p:spPr>
          <a:xfrm>
            <a:off x="113665" y="127523"/>
            <a:ext cx="2515870" cy="346075"/>
          </a:xfrm>
          <a:prstGeom prst="rect">
            <a:avLst/>
          </a:prstGeom>
        </p:spPr>
      </p:pic>
      <p:sp>
        <p:nvSpPr>
          <p:cNvPr id="3" name="Subtitle 2">
            <a:extLst>
              <a:ext uri="{FF2B5EF4-FFF2-40B4-BE49-F238E27FC236}">
                <a16:creationId xmlns="" xmlns:a16="http://schemas.microsoft.com/office/drawing/2014/main" id="{B5A1FD98-D266-BC4F-BC34-95622DE39164}"/>
              </a:ext>
            </a:extLst>
          </p:cNvPr>
          <p:cNvSpPr>
            <a:spLocks noGrp="1"/>
          </p:cNvSpPr>
          <p:nvPr>
            <p:ph type="subTitle" idx="1"/>
          </p:nvPr>
        </p:nvSpPr>
        <p:spPr>
          <a:xfrm>
            <a:off x="362840" y="669072"/>
            <a:ext cx="10352287" cy="5465989"/>
          </a:xfrm>
        </p:spPr>
        <p:txBody>
          <a:bodyPr>
            <a:normAutofit/>
          </a:bodyPr>
          <a:lstStyle/>
          <a:p>
            <a:pPr algn="l">
              <a:lnSpc>
                <a:spcPct val="110000"/>
              </a:lnSpc>
              <a:spcBef>
                <a:spcPts val="0"/>
              </a:spcBef>
            </a:pPr>
            <a:r>
              <a:rPr lang="en-US" dirty="0" smtClean="0">
                <a:solidFill>
                  <a:srgbClr val="203864"/>
                </a:solidFill>
                <a:latin typeface="Calibri"/>
                <a:cs typeface="Calibri"/>
              </a:rPr>
              <a:t>Adopting New Technology</a:t>
            </a:r>
          </a:p>
          <a:p>
            <a:pPr algn="l">
              <a:lnSpc>
                <a:spcPct val="110000"/>
              </a:lnSpc>
              <a:spcBef>
                <a:spcPts val="0"/>
              </a:spcBef>
            </a:pPr>
            <a:endParaRPr lang="en-US" sz="2100" dirty="0" smtClean="0">
              <a:solidFill>
                <a:srgbClr val="203864"/>
              </a:solidFill>
              <a:latin typeface="Calibri"/>
              <a:cs typeface="Calibri"/>
            </a:endParaRPr>
          </a:p>
          <a:p>
            <a:pPr algn="l">
              <a:lnSpc>
                <a:spcPct val="110000"/>
              </a:lnSpc>
              <a:spcBef>
                <a:spcPts val="0"/>
              </a:spcBef>
            </a:pPr>
            <a:r>
              <a:rPr lang="en-AU" sz="1800" dirty="0" smtClean="0">
                <a:solidFill>
                  <a:srgbClr val="203864"/>
                </a:solidFill>
                <a:latin typeface="Calibri"/>
                <a:cs typeface="Calibri"/>
              </a:rPr>
              <a:t>Queensland </a:t>
            </a:r>
            <a:r>
              <a:rPr lang="en-AU" sz="1800" dirty="0">
                <a:solidFill>
                  <a:srgbClr val="203864"/>
                </a:solidFill>
                <a:latin typeface="Calibri"/>
                <a:cs typeface="Calibri"/>
              </a:rPr>
              <a:t>needs innovative approaches to dealing with crime</a:t>
            </a:r>
            <a:r>
              <a:rPr lang="en-AU" sz="1800" dirty="0" smtClean="0">
                <a:solidFill>
                  <a:srgbClr val="203864"/>
                </a:solidFill>
                <a:latin typeface="Calibri"/>
                <a:cs typeface="Calibri"/>
              </a:rPr>
              <a:t>.</a:t>
            </a:r>
            <a:r>
              <a:rPr lang="en-AU" sz="1800" dirty="0">
                <a:solidFill>
                  <a:srgbClr val="203864"/>
                </a:solidFill>
                <a:latin typeface="Calibri"/>
                <a:cs typeface="Calibri"/>
              </a:rPr>
              <a:t> </a:t>
            </a:r>
            <a:endParaRPr lang="en-AU" sz="1800" dirty="0" smtClean="0">
              <a:solidFill>
                <a:srgbClr val="203864"/>
              </a:solidFill>
              <a:latin typeface="Calibri"/>
              <a:cs typeface="Calibri"/>
            </a:endParaRPr>
          </a:p>
          <a:p>
            <a:pPr algn="l">
              <a:lnSpc>
                <a:spcPct val="110000"/>
              </a:lnSpc>
              <a:spcBef>
                <a:spcPts val="0"/>
              </a:spcBef>
            </a:pPr>
            <a:endParaRPr lang="en-AU" sz="1800" dirty="0">
              <a:solidFill>
                <a:srgbClr val="203864"/>
              </a:solidFill>
              <a:latin typeface="Calibri"/>
              <a:cs typeface="Calibri"/>
            </a:endParaRPr>
          </a:p>
          <a:p>
            <a:pPr algn="l">
              <a:lnSpc>
                <a:spcPct val="110000"/>
              </a:lnSpc>
              <a:spcBef>
                <a:spcPts val="0"/>
              </a:spcBef>
            </a:pPr>
            <a:r>
              <a:rPr lang="en-AU" sz="1800" dirty="0" smtClean="0">
                <a:solidFill>
                  <a:srgbClr val="203864"/>
                </a:solidFill>
                <a:latin typeface="Calibri"/>
                <a:cs typeface="Calibri"/>
              </a:rPr>
              <a:t>With </a:t>
            </a:r>
            <a:r>
              <a:rPr lang="en-AU" sz="1800" dirty="0">
                <a:solidFill>
                  <a:srgbClr val="203864"/>
                </a:solidFill>
                <a:latin typeface="Calibri"/>
                <a:cs typeface="Calibri"/>
              </a:rPr>
              <a:t>the rapid development of in-car technologies </a:t>
            </a:r>
            <a:r>
              <a:rPr lang="en-AU" sz="1800" dirty="0" smtClean="0">
                <a:solidFill>
                  <a:srgbClr val="203864"/>
                </a:solidFill>
                <a:latin typeface="Calibri"/>
                <a:cs typeface="Calibri"/>
              </a:rPr>
              <a:t>the time is right to </a:t>
            </a:r>
            <a:r>
              <a:rPr lang="en-AU" sz="1800" dirty="0">
                <a:solidFill>
                  <a:srgbClr val="203864"/>
                </a:solidFill>
                <a:latin typeface="Calibri"/>
                <a:cs typeface="Calibri"/>
              </a:rPr>
              <a:t>start a conversation about how to improve road safety</a:t>
            </a:r>
            <a:r>
              <a:rPr lang="en-AU" sz="1800" dirty="0" smtClean="0">
                <a:solidFill>
                  <a:srgbClr val="203864"/>
                </a:solidFill>
                <a:latin typeface="Calibri"/>
                <a:cs typeface="Calibri"/>
              </a:rPr>
              <a:t>.</a:t>
            </a:r>
            <a:r>
              <a:rPr lang="en-AU" sz="1800" dirty="0">
                <a:solidFill>
                  <a:srgbClr val="203864"/>
                </a:solidFill>
                <a:latin typeface="Calibri"/>
                <a:cs typeface="Calibri"/>
              </a:rPr>
              <a:t> </a:t>
            </a:r>
            <a:endParaRPr lang="en-AU" sz="1800" dirty="0" smtClean="0">
              <a:solidFill>
                <a:srgbClr val="203864"/>
              </a:solidFill>
              <a:latin typeface="Calibri"/>
              <a:cs typeface="Calibri"/>
            </a:endParaRPr>
          </a:p>
          <a:p>
            <a:pPr algn="l">
              <a:lnSpc>
                <a:spcPct val="110000"/>
              </a:lnSpc>
              <a:spcBef>
                <a:spcPts val="0"/>
              </a:spcBef>
            </a:pPr>
            <a:endParaRPr lang="en-AU" sz="1800" dirty="0" smtClean="0">
              <a:solidFill>
                <a:srgbClr val="203864"/>
              </a:solidFill>
              <a:latin typeface="Calibri"/>
              <a:cs typeface="Calibri"/>
            </a:endParaRPr>
          </a:p>
          <a:p>
            <a:pPr algn="l">
              <a:lnSpc>
                <a:spcPct val="110000"/>
              </a:lnSpc>
              <a:spcBef>
                <a:spcPts val="0"/>
              </a:spcBef>
            </a:pPr>
            <a:r>
              <a:rPr lang="en-AU" sz="1800" dirty="0" smtClean="0">
                <a:solidFill>
                  <a:srgbClr val="203864"/>
                </a:solidFill>
                <a:latin typeface="Calibri"/>
                <a:cs typeface="Calibri"/>
              </a:rPr>
              <a:t>A </a:t>
            </a:r>
            <a:r>
              <a:rPr lang="en-AU" sz="1800" dirty="0">
                <a:solidFill>
                  <a:srgbClr val="203864"/>
                </a:solidFill>
                <a:latin typeface="Calibri"/>
                <a:cs typeface="Calibri"/>
              </a:rPr>
              <a:t>key factor for cars of the near future will be the extent to which they are “connected”, with on-board technology that can receive and transmit information and instructions</a:t>
            </a:r>
            <a:r>
              <a:rPr lang="en-AU" sz="1800" dirty="0" smtClean="0">
                <a:solidFill>
                  <a:srgbClr val="203864"/>
                </a:solidFill>
                <a:latin typeface="Calibri"/>
                <a:cs typeface="Calibri"/>
              </a:rPr>
              <a:t>.</a:t>
            </a:r>
            <a:r>
              <a:rPr lang="en-AU" sz="1800" dirty="0">
                <a:solidFill>
                  <a:srgbClr val="203864"/>
                </a:solidFill>
                <a:latin typeface="Calibri"/>
                <a:cs typeface="Calibri"/>
              </a:rPr>
              <a:t> </a:t>
            </a:r>
          </a:p>
          <a:p>
            <a:pPr algn="l">
              <a:lnSpc>
                <a:spcPct val="110000"/>
              </a:lnSpc>
              <a:spcBef>
                <a:spcPts val="0"/>
              </a:spcBef>
            </a:pPr>
            <a:endParaRPr lang="en-AU" sz="1800" dirty="0" smtClean="0">
              <a:solidFill>
                <a:srgbClr val="203864"/>
              </a:solidFill>
              <a:latin typeface="Calibri"/>
              <a:cs typeface="Calibri"/>
            </a:endParaRPr>
          </a:p>
          <a:p>
            <a:pPr algn="l">
              <a:lnSpc>
                <a:spcPct val="110000"/>
              </a:lnSpc>
              <a:spcBef>
                <a:spcPts val="0"/>
              </a:spcBef>
            </a:pPr>
            <a:r>
              <a:rPr lang="en-AU" sz="1800" dirty="0" smtClean="0">
                <a:solidFill>
                  <a:srgbClr val="203864"/>
                </a:solidFill>
                <a:latin typeface="Calibri"/>
                <a:cs typeface="Calibri"/>
              </a:rPr>
              <a:t>As </a:t>
            </a:r>
            <a:r>
              <a:rPr lang="en-AU" sz="1800" dirty="0">
                <a:solidFill>
                  <a:srgbClr val="203864"/>
                </a:solidFill>
                <a:latin typeface="Calibri"/>
                <a:cs typeface="Calibri"/>
              </a:rPr>
              <a:t>these technologies develop and become more </a:t>
            </a:r>
            <a:r>
              <a:rPr lang="en-AU" sz="1800" dirty="0" smtClean="0">
                <a:solidFill>
                  <a:srgbClr val="203864"/>
                </a:solidFill>
                <a:latin typeface="Calibri"/>
                <a:cs typeface="Calibri"/>
              </a:rPr>
              <a:t>commonplace</a:t>
            </a:r>
          </a:p>
          <a:p>
            <a:pPr algn="l">
              <a:lnSpc>
                <a:spcPct val="110000"/>
              </a:lnSpc>
              <a:spcBef>
                <a:spcPts val="0"/>
              </a:spcBef>
            </a:pPr>
            <a:r>
              <a:rPr lang="en-AU" sz="1800" dirty="0" smtClean="0">
                <a:solidFill>
                  <a:srgbClr val="203864"/>
                </a:solidFill>
                <a:latin typeface="Calibri"/>
                <a:cs typeface="Calibri"/>
              </a:rPr>
              <a:t>there’s </a:t>
            </a:r>
            <a:r>
              <a:rPr lang="en-AU" sz="1800" dirty="0">
                <a:solidFill>
                  <a:srgbClr val="203864"/>
                </a:solidFill>
                <a:latin typeface="Calibri"/>
                <a:cs typeface="Calibri"/>
              </a:rPr>
              <a:t>an opportunity to reduce </a:t>
            </a:r>
            <a:r>
              <a:rPr lang="en-AU" sz="1800" dirty="0" smtClean="0">
                <a:solidFill>
                  <a:srgbClr val="203864"/>
                </a:solidFill>
                <a:latin typeface="Calibri"/>
                <a:cs typeface="Calibri"/>
              </a:rPr>
              <a:t>high </a:t>
            </a:r>
            <a:r>
              <a:rPr lang="en-AU" sz="1800" dirty="0">
                <a:solidFill>
                  <a:srgbClr val="203864"/>
                </a:solidFill>
                <a:latin typeface="Calibri"/>
                <a:cs typeface="Calibri"/>
              </a:rPr>
              <a:t>risk </a:t>
            </a:r>
            <a:r>
              <a:rPr lang="en-AU" sz="1800" dirty="0" smtClean="0">
                <a:solidFill>
                  <a:srgbClr val="203864"/>
                </a:solidFill>
                <a:latin typeface="Calibri"/>
                <a:cs typeface="Calibri"/>
              </a:rPr>
              <a:t>situations</a:t>
            </a:r>
          </a:p>
          <a:p>
            <a:pPr algn="l">
              <a:lnSpc>
                <a:spcPct val="110000"/>
              </a:lnSpc>
              <a:spcBef>
                <a:spcPts val="0"/>
              </a:spcBef>
            </a:pPr>
            <a:r>
              <a:rPr lang="en-AU" sz="1800" dirty="0" smtClean="0">
                <a:solidFill>
                  <a:srgbClr val="203864"/>
                </a:solidFill>
                <a:latin typeface="Calibri"/>
                <a:cs typeface="Calibri"/>
              </a:rPr>
              <a:t> </a:t>
            </a:r>
            <a:r>
              <a:rPr lang="en-AU" sz="1800" dirty="0">
                <a:solidFill>
                  <a:srgbClr val="203864"/>
                </a:solidFill>
                <a:latin typeface="Calibri"/>
                <a:cs typeface="Calibri"/>
              </a:rPr>
              <a:t>when a vehicle is stolen</a:t>
            </a:r>
            <a:r>
              <a:rPr lang="en-AU" sz="1800" dirty="0" smtClean="0">
                <a:solidFill>
                  <a:srgbClr val="203864"/>
                </a:solidFill>
                <a:latin typeface="Calibri"/>
                <a:cs typeface="Calibri"/>
              </a:rPr>
              <a:t>.</a:t>
            </a:r>
          </a:p>
          <a:p>
            <a:pPr algn="l">
              <a:lnSpc>
                <a:spcPct val="110000"/>
              </a:lnSpc>
              <a:spcBef>
                <a:spcPts val="0"/>
              </a:spcBef>
            </a:pPr>
            <a:endParaRPr lang="en-AU" sz="1800" dirty="0">
              <a:solidFill>
                <a:srgbClr val="203864"/>
              </a:solidFill>
              <a:latin typeface="Calibri"/>
              <a:cs typeface="Calibri"/>
            </a:endParaRPr>
          </a:p>
          <a:p>
            <a:pPr algn="l">
              <a:lnSpc>
                <a:spcPct val="110000"/>
              </a:lnSpc>
              <a:spcBef>
                <a:spcPts val="0"/>
              </a:spcBef>
            </a:pPr>
            <a:r>
              <a:rPr lang="en-AU" sz="1800" dirty="0">
                <a:solidFill>
                  <a:srgbClr val="203864"/>
                </a:solidFill>
                <a:latin typeface="Calibri"/>
                <a:cs typeface="Calibri"/>
              </a:rPr>
              <a:t>Future vehicle technologies, particularly as we move </a:t>
            </a:r>
            <a:r>
              <a:rPr lang="en-AU" sz="1800" dirty="0" smtClean="0">
                <a:solidFill>
                  <a:srgbClr val="203864"/>
                </a:solidFill>
                <a:latin typeface="Calibri"/>
                <a:cs typeface="Calibri"/>
              </a:rPr>
              <a:t>towards </a:t>
            </a:r>
            <a:r>
              <a:rPr lang="en-AU" sz="1800" dirty="0" smtClean="0">
                <a:solidFill>
                  <a:srgbClr val="203864"/>
                </a:solidFill>
                <a:cs typeface="Calibri"/>
              </a:rPr>
              <a:t>connected </a:t>
            </a:r>
            <a:endParaRPr lang="en-AU" sz="1800" dirty="0" smtClean="0">
              <a:solidFill>
                <a:srgbClr val="203864"/>
              </a:solidFill>
              <a:latin typeface="Calibri"/>
              <a:cs typeface="Calibri"/>
            </a:endParaRPr>
          </a:p>
          <a:p>
            <a:pPr algn="l">
              <a:lnSpc>
                <a:spcPct val="110000"/>
              </a:lnSpc>
              <a:spcBef>
                <a:spcPts val="0"/>
              </a:spcBef>
            </a:pPr>
            <a:r>
              <a:rPr lang="en-AU" sz="1800" dirty="0" smtClean="0">
                <a:solidFill>
                  <a:srgbClr val="203864"/>
                </a:solidFill>
                <a:latin typeface="Calibri"/>
                <a:cs typeface="Calibri"/>
              </a:rPr>
              <a:t>and </a:t>
            </a:r>
            <a:r>
              <a:rPr lang="en-AU" sz="1800" dirty="0">
                <a:solidFill>
                  <a:srgbClr val="203864"/>
                </a:solidFill>
                <a:latin typeface="Calibri"/>
                <a:cs typeface="Calibri"/>
              </a:rPr>
              <a:t>autonomous cars, </a:t>
            </a:r>
            <a:r>
              <a:rPr lang="en-AU" sz="1800" dirty="0" smtClean="0">
                <a:solidFill>
                  <a:srgbClr val="203864"/>
                </a:solidFill>
                <a:latin typeface="Calibri"/>
                <a:cs typeface="Calibri"/>
              </a:rPr>
              <a:t>will </a:t>
            </a:r>
            <a:r>
              <a:rPr lang="en-AU" sz="1800" dirty="0">
                <a:solidFill>
                  <a:srgbClr val="203864"/>
                </a:solidFill>
                <a:latin typeface="Calibri"/>
                <a:cs typeface="Calibri"/>
              </a:rPr>
              <a:t>have greater capabilities to be remotely </a:t>
            </a:r>
            <a:endParaRPr lang="en-AU" sz="1800" dirty="0" smtClean="0">
              <a:solidFill>
                <a:srgbClr val="203864"/>
              </a:solidFill>
              <a:latin typeface="Calibri"/>
              <a:cs typeface="Calibri"/>
            </a:endParaRPr>
          </a:p>
          <a:p>
            <a:pPr algn="l">
              <a:lnSpc>
                <a:spcPct val="110000"/>
              </a:lnSpc>
              <a:spcBef>
                <a:spcPts val="0"/>
              </a:spcBef>
            </a:pPr>
            <a:r>
              <a:rPr lang="en-AU" sz="1800" dirty="0" smtClean="0">
                <a:solidFill>
                  <a:srgbClr val="203864"/>
                </a:solidFill>
                <a:latin typeface="Calibri"/>
                <a:cs typeface="Calibri"/>
              </a:rPr>
              <a:t>tracked </a:t>
            </a:r>
            <a:r>
              <a:rPr lang="en-AU" sz="1800" dirty="0">
                <a:solidFill>
                  <a:srgbClr val="203864"/>
                </a:solidFill>
                <a:latin typeface="Calibri"/>
                <a:cs typeface="Calibri"/>
              </a:rPr>
              <a:t>and safely controlled</a:t>
            </a:r>
            <a:r>
              <a:rPr lang="en-AU" sz="1800" dirty="0" smtClean="0">
                <a:solidFill>
                  <a:srgbClr val="203864"/>
                </a:solidFill>
                <a:latin typeface="Calibri"/>
                <a:cs typeface="Calibri"/>
              </a:rPr>
              <a:t>.</a:t>
            </a:r>
          </a:p>
          <a:p>
            <a:pPr algn="l">
              <a:lnSpc>
                <a:spcPct val="110000"/>
              </a:lnSpc>
              <a:spcBef>
                <a:spcPts val="0"/>
              </a:spcBef>
            </a:pPr>
            <a:endParaRPr lang="en-AU" sz="2100" dirty="0">
              <a:solidFill>
                <a:srgbClr val="203864"/>
              </a:solidFill>
              <a:latin typeface="Calibri"/>
              <a:cs typeface="Calibri"/>
            </a:endParaRPr>
          </a:p>
          <a:p>
            <a:pPr algn="l"/>
            <a:endParaRPr lang="en-US" dirty="0" smtClean="0">
              <a:solidFill>
                <a:schemeClr val="accent1">
                  <a:lumMod val="50000"/>
                </a:schemeClr>
              </a:solidFill>
            </a:endParaRPr>
          </a:p>
          <a:p>
            <a:pPr algn="l"/>
            <a:endParaRPr lang="en-US" dirty="0">
              <a:solidFill>
                <a:schemeClr val="accent1">
                  <a:lumMod val="50000"/>
                </a:schemeClr>
              </a:solidFill>
            </a:endParaRPr>
          </a:p>
          <a:p>
            <a:pPr algn="l"/>
            <a:endParaRPr lang="en-US" dirty="0">
              <a:solidFill>
                <a:schemeClr val="accent1">
                  <a:lumMod val="50000"/>
                </a:schemeClr>
              </a:solidFill>
            </a:endParaRPr>
          </a:p>
        </p:txBody>
      </p:sp>
      <p:pic>
        <p:nvPicPr>
          <p:cNvPr id="2" name="Picture 1" descr="car-theft.jp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499998" y="4215083"/>
            <a:ext cx="4692002" cy="2642917"/>
          </a:xfrm>
          <a:prstGeom prst="rect">
            <a:avLst/>
          </a:prstGeom>
        </p:spPr>
      </p:pic>
    </p:spTree>
    <p:extLst>
      <p:ext uri="{BB962C8B-B14F-4D97-AF65-F5344CB8AC3E}">
        <p14:creationId xmlns:p14="http://schemas.microsoft.com/office/powerpoint/2010/main" val="402347631"/>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p:nvPr/>
        </p:nvPicPr>
        <p:blipFill>
          <a:blip r:embed="rId2" cstate="email">
            <a:extLst>
              <a:ext uri="{28A0092B-C50C-407E-A947-70E740481C1C}">
                <a14:useLocalDpi xmlns:a14="http://schemas.microsoft.com/office/drawing/2010/main"/>
              </a:ext>
            </a:extLst>
          </a:blip>
          <a:stretch>
            <a:fillRect/>
          </a:stretch>
        </p:blipFill>
        <p:spPr>
          <a:xfrm>
            <a:off x="113665" y="127523"/>
            <a:ext cx="2515870" cy="346075"/>
          </a:xfrm>
          <a:prstGeom prst="rect">
            <a:avLst/>
          </a:prstGeom>
        </p:spPr>
      </p:pic>
      <p:sp>
        <p:nvSpPr>
          <p:cNvPr id="3" name="Subtitle 2">
            <a:extLst>
              <a:ext uri="{FF2B5EF4-FFF2-40B4-BE49-F238E27FC236}">
                <a16:creationId xmlns="" xmlns:a16="http://schemas.microsoft.com/office/drawing/2014/main" id="{B5A1FD98-D266-BC4F-BC34-95622DE39164}"/>
              </a:ext>
            </a:extLst>
          </p:cNvPr>
          <p:cNvSpPr>
            <a:spLocks noGrp="1"/>
          </p:cNvSpPr>
          <p:nvPr>
            <p:ph type="subTitle" idx="1"/>
          </p:nvPr>
        </p:nvSpPr>
        <p:spPr>
          <a:xfrm>
            <a:off x="336022" y="641886"/>
            <a:ext cx="6966138" cy="6491113"/>
          </a:xfrm>
        </p:spPr>
        <p:txBody>
          <a:bodyPr>
            <a:normAutofit fontScale="40000" lnSpcReduction="20000"/>
          </a:bodyPr>
          <a:lstStyle/>
          <a:p>
            <a:pPr algn="l">
              <a:lnSpc>
                <a:spcPct val="120000"/>
              </a:lnSpc>
              <a:spcBef>
                <a:spcPts val="0"/>
              </a:spcBef>
            </a:pPr>
            <a:r>
              <a:rPr lang="en-US" sz="5500" dirty="0" smtClean="0">
                <a:solidFill>
                  <a:schemeClr val="accent1">
                    <a:lumMod val="50000"/>
                  </a:schemeClr>
                </a:solidFill>
              </a:rPr>
              <a:t>Remote Engine Immobilisers</a:t>
            </a:r>
          </a:p>
          <a:p>
            <a:pPr algn="l">
              <a:lnSpc>
                <a:spcPct val="120000"/>
              </a:lnSpc>
              <a:spcBef>
                <a:spcPts val="0"/>
              </a:spcBef>
            </a:pPr>
            <a:endParaRPr lang="en-US" sz="3100" dirty="0">
              <a:solidFill>
                <a:schemeClr val="accent1">
                  <a:lumMod val="50000"/>
                </a:schemeClr>
              </a:solidFill>
            </a:endParaRPr>
          </a:p>
          <a:p>
            <a:pPr algn="l">
              <a:lnSpc>
                <a:spcPct val="120000"/>
              </a:lnSpc>
              <a:spcBef>
                <a:spcPts val="0"/>
              </a:spcBef>
            </a:pPr>
            <a:r>
              <a:rPr lang="en-AU" sz="4300" dirty="0" smtClean="0">
                <a:solidFill>
                  <a:srgbClr val="203864"/>
                </a:solidFill>
              </a:rPr>
              <a:t>Connected </a:t>
            </a:r>
            <a:r>
              <a:rPr lang="en-AU" sz="4300" dirty="0">
                <a:solidFill>
                  <a:srgbClr val="203864"/>
                </a:solidFill>
              </a:rPr>
              <a:t>services and GPS in the build of new model vehicles present opportunities </a:t>
            </a:r>
            <a:r>
              <a:rPr lang="en-AU" sz="4300" dirty="0" smtClean="0">
                <a:solidFill>
                  <a:srgbClr val="203864"/>
                </a:solidFill>
              </a:rPr>
              <a:t>to address vehicle thefts namely </a:t>
            </a:r>
            <a:r>
              <a:rPr lang="en-AU" sz="4300" dirty="0">
                <a:solidFill>
                  <a:srgbClr val="203864"/>
                </a:solidFill>
              </a:rPr>
              <a:t>the theoretical capability to remotely immobilise a vehicle. </a:t>
            </a:r>
          </a:p>
          <a:p>
            <a:pPr algn="l">
              <a:lnSpc>
                <a:spcPct val="120000"/>
              </a:lnSpc>
              <a:spcBef>
                <a:spcPts val="0"/>
              </a:spcBef>
            </a:pPr>
            <a:r>
              <a:rPr lang="en-AU" sz="4300" dirty="0">
                <a:solidFill>
                  <a:srgbClr val="203864"/>
                </a:solidFill>
              </a:rPr>
              <a:t> </a:t>
            </a:r>
          </a:p>
          <a:p>
            <a:pPr algn="l">
              <a:lnSpc>
                <a:spcPct val="120000"/>
              </a:lnSpc>
              <a:spcBef>
                <a:spcPts val="0"/>
              </a:spcBef>
            </a:pPr>
            <a:r>
              <a:rPr lang="en-AU" sz="4300" dirty="0">
                <a:solidFill>
                  <a:srgbClr val="203864"/>
                </a:solidFill>
              </a:rPr>
              <a:t>Remote Engine Immobilisers can be used to slow and take control of a stolen car and thereby greatly reduce the possibility of high-speed chases involving police.</a:t>
            </a:r>
          </a:p>
          <a:p>
            <a:pPr algn="l">
              <a:lnSpc>
                <a:spcPct val="120000"/>
              </a:lnSpc>
              <a:spcBef>
                <a:spcPts val="0"/>
              </a:spcBef>
            </a:pPr>
            <a:r>
              <a:rPr lang="en-AU" sz="4300" dirty="0">
                <a:solidFill>
                  <a:srgbClr val="203864"/>
                </a:solidFill>
              </a:rPr>
              <a:t> </a:t>
            </a:r>
          </a:p>
          <a:p>
            <a:pPr algn="l">
              <a:lnSpc>
                <a:spcPct val="120000"/>
              </a:lnSpc>
              <a:spcBef>
                <a:spcPts val="0"/>
              </a:spcBef>
            </a:pPr>
            <a:r>
              <a:rPr lang="en-AU" sz="4300" dirty="0">
                <a:solidFill>
                  <a:srgbClr val="203864"/>
                </a:solidFill>
              </a:rPr>
              <a:t>Specific to policing functions, remote vehicle immobilisation </a:t>
            </a:r>
            <a:r>
              <a:rPr lang="en-AU" sz="4300" dirty="0" smtClean="0">
                <a:solidFill>
                  <a:srgbClr val="203864"/>
                </a:solidFill>
              </a:rPr>
              <a:t>can be </a:t>
            </a:r>
            <a:r>
              <a:rPr lang="en-AU" sz="4300" dirty="0">
                <a:solidFill>
                  <a:srgbClr val="203864"/>
                </a:solidFill>
              </a:rPr>
              <a:t>advantageous in three broad </a:t>
            </a:r>
            <a:r>
              <a:rPr lang="en-AU" sz="4300" dirty="0" smtClean="0">
                <a:solidFill>
                  <a:srgbClr val="203864"/>
                </a:solidFill>
              </a:rPr>
              <a:t>scenarios: </a:t>
            </a:r>
            <a:r>
              <a:rPr lang="en-AU" sz="4300" dirty="0">
                <a:solidFill>
                  <a:srgbClr val="203864"/>
                </a:solidFill>
              </a:rPr>
              <a:t>(</a:t>
            </a:r>
            <a:r>
              <a:rPr lang="en-AU" sz="4300" dirty="0" smtClean="0">
                <a:solidFill>
                  <a:srgbClr val="203864"/>
                </a:solidFill>
              </a:rPr>
              <a:t>1) stolen </a:t>
            </a:r>
            <a:r>
              <a:rPr lang="en-AU" sz="4300" dirty="0">
                <a:solidFill>
                  <a:srgbClr val="203864"/>
                </a:solidFill>
              </a:rPr>
              <a:t>vehicles reported to police; </a:t>
            </a:r>
            <a:r>
              <a:rPr lang="en-AU" sz="4300" dirty="0" smtClean="0">
                <a:solidFill>
                  <a:srgbClr val="203864"/>
                </a:solidFill>
              </a:rPr>
              <a:t>(2), </a:t>
            </a:r>
            <a:r>
              <a:rPr lang="en-AU" sz="4300" dirty="0">
                <a:solidFill>
                  <a:srgbClr val="203864"/>
                </a:solidFill>
              </a:rPr>
              <a:t>vehicles detected by police being driven in a dangerous </a:t>
            </a:r>
            <a:r>
              <a:rPr lang="en-AU" sz="4300" dirty="0" smtClean="0">
                <a:solidFill>
                  <a:srgbClr val="203864"/>
                </a:solidFill>
              </a:rPr>
              <a:t>manner</a:t>
            </a:r>
            <a:r>
              <a:rPr lang="en-AU" sz="4300" dirty="0">
                <a:solidFill>
                  <a:srgbClr val="203864"/>
                </a:solidFill>
              </a:rPr>
              <a:t> </a:t>
            </a:r>
            <a:r>
              <a:rPr lang="en-AU" sz="4300" dirty="0" smtClean="0">
                <a:solidFill>
                  <a:srgbClr val="203864"/>
                </a:solidFill>
              </a:rPr>
              <a:t>and (3) </a:t>
            </a:r>
            <a:r>
              <a:rPr lang="en-AU" sz="4300" dirty="0">
                <a:solidFill>
                  <a:srgbClr val="203864"/>
                </a:solidFill>
              </a:rPr>
              <a:t>where police are conducting a tactical interception of a vehicle as part of a planned enforcement activity. </a:t>
            </a:r>
          </a:p>
          <a:p>
            <a:pPr algn="l">
              <a:lnSpc>
                <a:spcPct val="120000"/>
              </a:lnSpc>
              <a:spcBef>
                <a:spcPts val="0"/>
              </a:spcBef>
            </a:pPr>
            <a:r>
              <a:rPr lang="en-AU" sz="4300" dirty="0">
                <a:solidFill>
                  <a:srgbClr val="203864"/>
                </a:solidFill>
              </a:rPr>
              <a:t> </a:t>
            </a:r>
          </a:p>
          <a:p>
            <a:pPr algn="l">
              <a:lnSpc>
                <a:spcPct val="120000"/>
              </a:lnSpc>
              <a:spcBef>
                <a:spcPts val="0"/>
              </a:spcBef>
            </a:pPr>
            <a:r>
              <a:rPr lang="en-AU" sz="4300" dirty="0" smtClean="0">
                <a:solidFill>
                  <a:srgbClr val="203864"/>
                </a:solidFill>
              </a:rPr>
              <a:t>General </a:t>
            </a:r>
            <a:r>
              <a:rPr lang="en-AU" sz="4300" dirty="0">
                <a:solidFill>
                  <a:srgbClr val="203864"/>
                </a:solidFill>
              </a:rPr>
              <a:t>Motors have been factory fitting their vehicles with proprietary technology </a:t>
            </a:r>
            <a:r>
              <a:rPr lang="en-AU" sz="4300" dirty="0" smtClean="0">
                <a:solidFill>
                  <a:srgbClr val="203864"/>
                </a:solidFill>
              </a:rPr>
              <a:t>as </a:t>
            </a:r>
            <a:r>
              <a:rPr lang="en-AU" sz="4300" dirty="0">
                <a:solidFill>
                  <a:srgbClr val="203864"/>
                </a:solidFill>
              </a:rPr>
              <a:t>far back as 1996 which allows for remote connectivity, including start and </a:t>
            </a:r>
            <a:r>
              <a:rPr lang="en-AU" sz="4300" dirty="0" smtClean="0">
                <a:solidFill>
                  <a:srgbClr val="203864"/>
                </a:solidFill>
              </a:rPr>
              <a:t>stop. </a:t>
            </a:r>
            <a:endParaRPr lang="en-AU" sz="4300" dirty="0">
              <a:solidFill>
                <a:srgbClr val="203864"/>
              </a:solidFill>
            </a:endParaRPr>
          </a:p>
          <a:p>
            <a:pPr algn="l">
              <a:lnSpc>
                <a:spcPct val="120000"/>
              </a:lnSpc>
              <a:spcBef>
                <a:spcPts val="0"/>
              </a:spcBef>
            </a:pPr>
            <a:r>
              <a:rPr lang="en-AU" sz="4300" dirty="0">
                <a:solidFill>
                  <a:srgbClr val="203864"/>
                </a:solidFill>
              </a:rPr>
              <a:t> </a:t>
            </a:r>
          </a:p>
          <a:p>
            <a:pPr algn="l">
              <a:lnSpc>
                <a:spcPct val="120000"/>
              </a:lnSpc>
              <a:spcBef>
                <a:spcPts val="0"/>
              </a:spcBef>
            </a:pPr>
            <a:r>
              <a:rPr lang="en-AU" sz="4300" dirty="0">
                <a:solidFill>
                  <a:srgbClr val="203864"/>
                </a:solidFill>
              </a:rPr>
              <a:t>Other brands are set to offer this service in Australia this year, 2021. The majority of higher end or more expensive vehicles in Australia are also equipped with factory installed GPS tracking systems.</a:t>
            </a:r>
            <a:r>
              <a:rPr lang="en-AU" sz="4500" dirty="0">
                <a:solidFill>
                  <a:srgbClr val="203864"/>
                </a:solidFill>
              </a:rPr>
              <a:t> </a:t>
            </a:r>
            <a:endParaRPr lang="en-US" sz="4500" dirty="0">
              <a:solidFill>
                <a:schemeClr val="accent1">
                  <a:lumMod val="50000"/>
                </a:schemeClr>
              </a:solidFill>
            </a:endParaRPr>
          </a:p>
        </p:txBody>
      </p:sp>
      <p:pic>
        <p:nvPicPr>
          <p:cNvPr id="2" name="Picture 1" descr="stinger 1.jp2"/>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530877" y="1313109"/>
            <a:ext cx="3921267" cy="2622347"/>
          </a:xfrm>
          <a:prstGeom prst="rect">
            <a:avLst/>
          </a:prstGeom>
        </p:spPr>
      </p:pic>
      <p:pic>
        <p:nvPicPr>
          <p:cNvPr id="5" name="Picture 4" descr="stinger 2.jp2"/>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536295" y="4064959"/>
            <a:ext cx="3915851" cy="2618725"/>
          </a:xfrm>
          <a:prstGeom prst="rect">
            <a:avLst/>
          </a:prstGeom>
        </p:spPr>
      </p:pic>
    </p:spTree>
    <p:extLst>
      <p:ext uri="{BB962C8B-B14F-4D97-AF65-F5344CB8AC3E}">
        <p14:creationId xmlns:p14="http://schemas.microsoft.com/office/powerpoint/2010/main" val="3379505976"/>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p:nvPr/>
        </p:nvPicPr>
        <p:blipFill>
          <a:blip r:embed="rId2" cstate="email">
            <a:extLst>
              <a:ext uri="{28A0092B-C50C-407E-A947-70E740481C1C}">
                <a14:useLocalDpi xmlns:a14="http://schemas.microsoft.com/office/drawing/2010/main"/>
              </a:ext>
            </a:extLst>
          </a:blip>
          <a:stretch>
            <a:fillRect/>
          </a:stretch>
        </p:blipFill>
        <p:spPr>
          <a:xfrm>
            <a:off x="113665" y="127523"/>
            <a:ext cx="2515870" cy="346075"/>
          </a:xfrm>
          <a:prstGeom prst="rect">
            <a:avLst/>
          </a:prstGeom>
        </p:spPr>
      </p:pic>
      <p:sp>
        <p:nvSpPr>
          <p:cNvPr id="3" name="Subtitle 2">
            <a:extLst>
              <a:ext uri="{FF2B5EF4-FFF2-40B4-BE49-F238E27FC236}">
                <a16:creationId xmlns="" xmlns:a16="http://schemas.microsoft.com/office/drawing/2014/main" id="{B5A1FD98-D266-BC4F-BC34-95622DE39164}"/>
              </a:ext>
            </a:extLst>
          </p:cNvPr>
          <p:cNvSpPr>
            <a:spLocks noGrp="1"/>
          </p:cNvSpPr>
          <p:nvPr>
            <p:ph type="subTitle" idx="1"/>
          </p:nvPr>
        </p:nvSpPr>
        <p:spPr>
          <a:xfrm>
            <a:off x="419534" y="703094"/>
            <a:ext cx="6519787" cy="5534029"/>
          </a:xfrm>
        </p:spPr>
        <p:txBody>
          <a:bodyPr>
            <a:noAutofit/>
          </a:bodyPr>
          <a:lstStyle/>
          <a:p>
            <a:pPr algn="l">
              <a:lnSpc>
                <a:spcPct val="100000"/>
              </a:lnSpc>
              <a:spcBef>
                <a:spcPts val="0"/>
              </a:spcBef>
            </a:pPr>
            <a:r>
              <a:rPr lang="en-AU" sz="1800" dirty="0" smtClean="0">
                <a:solidFill>
                  <a:srgbClr val="203864"/>
                </a:solidFill>
                <a:latin typeface="Calibri"/>
                <a:cs typeface="Calibri"/>
              </a:rPr>
              <a:t>Three </a:t>
            </a:r>
            <a:r>
              <a:rPr lang="en-AU" sz="1800" dirty="0">
                <a:solidFill>
                  <a:srgbClr val="203864"/>
                </a:solidFill>
                <a:latin typeface="Calibri"/>
                <a:cs typeface="Calibri"/>
              </a:rPr>
              <a:t>points to equally consider:</a:t>
            </a:r>
          </a:p>
          <a:p>
            <a:pPr algn="l">
              <a:lnSpc>
                <a:spcPct val="100000"/>
              </a:lnSpc>
              <a:spcBef>
                <a:spcPts val="0"/>
              </a:spcBef>
            </a:pPr>
            <a:r>
              <a:rPr lang="en-AU" sz="1800" dirty="0">
                <a:solidFill>
                  <a:srgbClr val="203864"/>
                </a:solidFill>
                <a:latin typeface="Calibri"/>
                <a:cs typeface="Calibri"/>
              </a:rPr>
              <a:t> </a:t>
            </a:r>
          </a:p>
          <a:p>
            <a:pPr marL="457200" indent="-457200" algn="l">
              <a:lnSpc>
                <a:spcPct val="100000"/>
              </a:lnSpc>
              <a:spcBef>
                <a:spcPts val="0"/>
              </a:spcBef>
              <a:buFont typeface="Arial"/>
              <a:buChar char="•"/>
            </a:pPr>
            <a:r>
              <a:rPr lang="en-AU" sz="1800" dirty="0">
                <a:solidFill>
                  <a:srgbClr val="203864"/>
                </a:solidFill>
                <a:latin typeface="Calibri"/>
                <a:cs typeface="Calibri"/>
              </a:rPr>
              <a:t>It is far better to stop the vehicle being stolen in the first place than it is attempting to stop the vehicle once it has been stolen. </a:t>
            </a:r>
            <a:endParaRPr lang="en-AU" sz="1800" dirty="0" smtClean="0">
              <a:solidFill>
                <a:srgbClr val="203864"/>
              </a:solidFill>
              <a:latin typeface="Calibri"/>
              <a:cs typeface="Calibri"/>
            </a:endParaRPr>
          </a:p>
          <a:p>
            <a:pPr marL="457200" indent="-457200" algn="l">
              <a:lnSpc>
                <a:spcPct val="100000"/>
              </a:lnSpc>
              <a:spcBef>
                <a:spcPts val="0"/>
              </a:spcBef>
              <a:buFont typeface="Arial"/>
              <a:buChar char="•"/>
            </a:pPr>
            <a:endParaRPr lang="en-AU" sz="1800" dirty="0">
              <a:solidFill>
                <a:srgbClr val="203864"/>
              </a:solidFill>
              <a:latin typeface="Calibri"/>
              <a:cs typeface="Calibri"/>
            </a:endParaRPr>
          </a:p>
          <a:p>
            <a:pPr marL="457200" indent="-457200" algn="l">
              <a:lnSpc>
                <a:spcPct val="100000"/>
              </a:lnSpc>
              <a:spcBef>
                <a:spcPts val="0"/>
              </a:spcBef>
              <a:buFont typeface="Arial"/>
              <a:buChar char="•"/>
            </a:pPr>
            <a:r>
              <a:rPr lang="en-AU" sz="1800" dirty="0" smtClean="0">
                <a:solidFill>
                  <a:srgbClr val="203864"/>
                </a:solidFill>
                <a:latin typeface="Calibri"/>
                <a:cs typeface="Calibri"/>
              </a:rPr>
              <a:t>The </a:t>
            </a:r>
            <a:r>
              <a:rPr lang="en-AU" sz="1800" dirty="0">
                <a:solidFill>
                  <a:srgbClr val="203864"/>
                </a:solidFill>
                <a:latin typeface="Calibri"/>
                <a:cs typeface="Calibri"/>
              </a:rPr>
              <a:t>circumstances </a:t>
            </a:r>
            <a:r>
              <a:rPr lang="en-AU" sz="1800" dirty="0" smtClean="0">
                <a:solidFill>
                  <a:srgbClr val="203864"/>
                </a:solidFill>
                <a:latin typeface="Calibri"/>
                <a:cs typeface="Calibri"/>
              </a:rPr>
              <a:t>which </a:t>
            </a:r>
            <a:r>
              <a:rPr lang="en-AU" sz="1800" dirty="0">
                <a:solidFill>
                  <a:srgbClr val="203864"/>
                </a:solidFill>
                <a:latin typeface="Calibri"/>
                <a:cs typeface="Calibri"/>
              </a:rPr>
              <a:t>police could direct activation of </a:t>
            </a:r>
            <a:r>
              <a:rPr lang="en-AU" sz="1800" dirty="0" smtClean="0">
                <a:solidFill>
                  <a:srgbClr val="203864"/>
                </a:solidFill>
                <a:latin typeface="Calibri"/>
                <a:cs typeface="Calibri"/>
              </a:rPr>
              <a:t>a vehicle </a:t>
            </a:r>
            <a:r>
              <a:rPr lang="en-AU" sz="1800" dirty="0">
                <a:solidFill>
                  <a:srgbClr val="203864"/>
                </a:solidFill>
                <a:latin typeface="Calibri"/>
                <a:cs typeface="Calibri"/>
              </a:rPr>
              <a:t>to depower and/or stop are important. If a vehicle cannot be immobilised while stationary, ensuring a vehicle can be stopped in a safe location and in safe circumstances, including the consideration of the safety of those who may alight from a vehicle and the surrounding community once the vehicle is immobilised, are extremely important. </a:t>
            </a:r>
          </a:p>
          <a:p>
            <a:pPr marL="457200" indent="-457200" algn="l">
              <a:lnSpc>
                <a:spcPct val="100000"/>
              </a:lnSpc>
              <a:spcBef>
                <a:spcPts val="0"/>
              </a:spcBef>
              <a:buFont typeface="Arial"/>
              <a:buChar char="•"/>
            </a:pPr>
            <a:endParaRPr lang="en-AU" sz="1800" dirty="0">
              <a:solidFill>
                <a:srgbClr val="203864"/>
              </a:solidFill>
              <a:latin typeface="Calibri"/>
              <a:cs typeface="Calibri"/>
            </a:endParaRPr>
          </a:p>
          <a:p>
            <a:pPr algn="l">
              <a:lnSpc>
                <a:spcPct val="100000"/>
              </a:lnSpc>
              <a:spcBef>
                <a:spcPts val="0"/>
              </a:spcBef>
            </a:pPr>
            <a:r>
              <a:rPr lang="en-AU" sz="1800" dirty="0">
                <a:solidFill>
                  <a:srgbClr val="203864"/>
                </a:solidFill>
                <a:latin typeface="Calibri"/>
                <a:cs typeface="Calibri"/>
              </a:rPr>
              <a:t>The Queensland Legislative </a:t>
            </a:r>
            <a:r>
              <a:rPr lang="en-AU" sz="1800" dirty="0" smtClean="0">
                <a:solidFill>
                  <a:srgbClr val="203864"/>
                </a:solidFill>
                <a:latin typeface="Calibri"/>
                <a:cs typeface="Calibri"/>
              </a:rPr>
              <a:t>Assembly </a:t>
            </a:r>
            <a:r>
              <a:rPr lang="en-AU" sz="1800" dirty="0">
                <a:solidFill>
                  <a:srgbClr val="203864"/>
                </a:solidFill>
                <a:latin typeface="Calibri"/>
                <a:cs typeface="Calibri"/>
              </a:rPr>
              <a:t>is currently considering this issue</a:t>
            </a:r>
            <a:r>
              <a:rPr lang="en-AU" sz="1800" dirty="0" smtClean="0">
                <a:solidFill>
                  <a:srgbClr val="203864"/>
                </a:solidFill>
                <a:latin typeface="Calibri"/>
                <a:cs typeface="Calibri"/>
              </a:rPr>
              <a:t>.</a:t>
            </a:r>
          </a:p>
          <a:p>
            <a:pPr algn="l">
              <a:lnSpc>
                <a:spcPct val="100000"/>
              </a:lnSpc>
              <a:spcBef>
                <a:spcPts val="0"/>
              </a:spcBef>
            </a:pPr>
            <a:endParaRPr lang="en-AU" sz="1800" dirty="0">
              <a:solidFill>
                <a:srgbClr val="203864"/>
              </a:solidFill>
              <a:latin typeface="Calibri"/>
              <a:cs typeface="Calibri"/>
            </a:endParaRPr>
          </a:p>
          <a:p>
            <a:pPr algn="l">
              <a:lnSpc>
                <a:spcPct val="100000"/>
              </a:lnSpc>
              <a:spcBef>
                <a:spcPts val="0"/>
              </a:spcBef>
            </a:pPr>
            <a:r>
              <a:rPr lang="en-AU" sz="1800" dirty="0" smtClean="0">
                <a:solidFill>
                  <a:srgbClr val="203864"/>
                </a:solidFill>
              </a:rPr>
              <a:t>Remote </a:t>
            </a:r>
            <a:r>
              <a:rPr lang="en-AU" sz="1800" dirty="0">
                <a:solidFill>
                  <a:srgbClr val="203864"/>
                </a:solidFill>
              </a:rPr>
              <a:t>engine immobiliser technology is available right now and if </a:t>
            </a:r>
            <a:r>
              <a:rPr lang="en-AU" sz="1800" dirty="0" smtClean="0">
                <a:solidFill>
                  <a:srgbClr val="203864"/>
                </a:solidFill>
              </a:rPr>
              <a:t>mandated </a:t>
            </a:r>
            <a:r>
              <a:rPr lang="en-AU" sz="1800" dirty="0">
                <a:solidFill>
                  <a:srgbClr val="203864"/>
                </a:solidFill>
              </a:rPr>
              <a:t>it in all new cars sold, as we have previously done </a:t>
            </a:r>
            <a:r>
              <a:rPr lang="en-AU" sz="1800" dirty="0" smtClean="0">
                <a:solidFill>
                  <a:srgbClr val="203864"/>
                </a:solidFill>
              </a:rPr>
              <a:t>(eg ABS </a:t>
            </a:r>
            <a:r>
              <a:rPr lang="en-AU" sz="1800" dirty="0">
                <a:solidFill>
                  <a:srgbClr val="203864"/>
                </a:solidFill>
              </a:rPr>
              <a:t>brakes and </a:t>
            </a:r>
            <a:r>
              <a:rPr lang="en-AU" sz="1800" dirty="0" smtClean="0">
                <a:solidFill>
                  <a:srgbClr val="203864"/>
                </a:solidFill>
              </a:rPr>
              <a:t>airbags), </a:t>
            </a:r>
            <a:r>
              <a:rPr lang="en-AU" sz="1800" dirty="0">
                <a:solidFill>
                  <a:srgbClr val="203864"/>
                </a:solidFill>
              </a:rPr>
              <a:t>then </a:t>
            </a:r>
            <a:r>
              <a:rPr lang="en-AU" sz="1800" dirty="0" smtClean="0">
                <a:solidFill>
                  <a:srgbClr val="203864"/>
                </a:solidFill>
              </a:rPr>
              <a:t>in the not too distant future, </a:t>
            </a:r>
            <a:r>
              <a:rPr lang="en-AU" sz="1800" dirty="0">
                <a:solidFill>
                  <a:srgbClr val="203864"/>
                </a:solidFill>
              </a:rPr>
              <a:t>most cars on the road would possess this </a:t>
            </a:r>
            <a:r>
              <a:rPr lang="en-AU" sz="1800" dirty="0" smtClean="0">
                <a:solidFill>
                  <a:srgbClr val="203864"/>
                </a:solidFill>
              </a:rPr>
              <a:t>technology.</a:t>
            </a:r>
            <a:endParaRPr lang="en-US" sz="1800" dirty="0" smtClean="0">
              <a:solidFill>
                <a:srgbClr val="203864"/>
              </a:solidFill>
              <a:latin typeface="Calibri"/>
              <a:cs typeface="Calibri"/>
            </a:endParaRPr>
          </a:p>
        </p:txBody>
      </p:sp>
      <p:pic>
        <p:nvPicPr>
          <p:cNvPr id="2" name="Picture 1" descr="Screen Shot 2021-04-12 at 11.15.35 am.pn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353534" y="0"/>
            <a:ext cx="4838466" cy="6858000"/>
          </a:xfrm>
          <a:prstGeom prst="rect">
            <a:avLst/>
          </a:prstGeom>
        </p:spPr>
      </p:pic>
    </p:spTree>
    <p:extLst>
      <p:ext uri="{BB962C8B-B14F-4D97-AF65-F5344CB8AC3E}">
        <p14:creationId xmlns:p14="http://schemas.microsoft.com/office/powerpoint/2010/main" val="3003851624"/>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p:nvPr/>
        </p:nvPicPr>
        <p:blipFill>
          <a:blip r:embed="rId2" cstate="email">
            <a:extLst>
              <a:ext uri="{28A0092B-C50C-407E-A947-70E740481C1C}">
                <a14:useLocalDpi xmlns:a14="http://schemas.microsoft.com/office/drawing/2010/main"/>
              </a:ext>
            </a:extLst>
          </a:blip>
          <a:stretch>
            <a:fillRect/>
          </a:stretch>
        </p:blipFill>
        <p:spPr>
          <a:xfrm>
            <a:off x="113665" y="127523"/>
            <a:ext cx="2515870" cy="346075"/>
          </a:xfrm>
          <a:prstGeom prst="rect">
            <a:avLst/>
          </a:prstGeom>
        </p:spPr>
      </p:pic>
      <p:sp>
        <p:nvSpPr>
          <p:cNvPr id="8" name="Rectangle 7"/>
          <p:cNvSpPr/>
          <p:nvPr/>
        </p:nvSpPr>
        <p:spPr>
          <a:xfrm>
            <a:off x="396856" y="1054641"/>
            <a:ext cx="5918833" cy="5355313"/>
          </a:xfrm>
          <a:prstGeom prst="rect">
            <a:avLst/>
          </a:prstGeom>
        </p:spPr>
        <p:txBody>
          <a:bodyPr wrap="square">
            <a:spAutoFit/>
          </a:bodyPr>
          <a:lstStyle/>
          <a:p>
            <a:r>
              <a:rPr lang="en-AU" sz="2200" dirty="0" smtClean="0">
                <a:solidFill>
                  <a:srgbClr val="203864"/>
                </a:solidFill>
              </a:rPr>
              <a:t>Introduction </a:t>
            </a:r>
          </a:p>
          <a:p>
            <a:endParaRPr lang="en-AU" sz="1000" dirty="0" smtClean="0">
              <a:solidFill>
                <a:srgbClr val="203864"/>
              </a:solidFill>
            </a:endParaRPr>
          </a:p>
          <a:p>
            <a:endParaRPr lang="en-AU" dirty="0" smtClean="0">
              <a:solidFill>
                <a:srgbClr val="203864"/>
              </a:solidFill>
            </a:endParaRPr>
          </a:p>
          <a:p>
            <a:r>
              <a:rPr lang="en-AU" dirty="0" smtClean="0">
                <a:solidFill>
                  <a:srgbClr val="203864"/>
                </a:solidFill>
              </a:rPr>
              <a:t>Australia </a:t>
            </a:r>
            <a:r>
              <a:rPr lang="en-AU" dirty="0">
                <a:solidFill>
                  <a:srgbClr val="203864"/>
                </a:solidFill>
              </a:rPr>
              <a:t>recorded a total of 56,312 thefts during the </a:t>
            </a:r>
            <a:r>
              <a:rPr lang="en-AU" dirty="0" smtClean="0">
                <a:solidFill>
                  <a:srgbClr val="203864"/>
                </a:solidFill>
              </a:rPr>
              <a:t>2019-20 </a:t>
            </a:r>
            <a:r>
              <a:rPr lang="en-AU" dirty="0">
                <a:solidFill>
                  <a:srgbClr val="203864"/>
                </a:solidFill>
              </a:rPr>
              <a:t>financial </a:t>
            </a:r>
            <a:r>
              <a:rPr lang="en-AU" dirty="0" smtClean="0">
                <a:solidFill>
                  <a:srgbClr val="203864"/>
                </a:solidFill>
              </a:rPr>
              <a:t>year.</a:t>
            </a:r>
            <a:endParaRPr lang="en-AU" dirty="0">
              <a:solidFill>
                <a:srgbClr val="203864"/>
              </a:solidFill>
            </a:endParaRPr>
          </a:p>
          <a:p>
            <a:endParaRPr lang="en-AU" dirty="0" smtClean="0">
              <a:solidFill>
                <a:srgbClr val="203864"/>
              </a:solidFill>
            </a:endParaRPr>
          </a:p>
          <a:p>
            <a:r>
              <a:rPr lang="en-AU" dirty="0">
                <a:solidFill>
                  <a:srgbClr val="203864"/>
                </a:solidFill>
              </a:rPr>
              <a:t>A very high proportion of youths in juvenile detention are as a result of motor vehicle offences.</a:t>
            </a:r>
          </a:p>
          <a:p>
            <a:endParaRPr lang="en-AU" dirty="0" smtClean="0">
              <a:solidFill>
                <a:srgbClr val="203864"/>
              </a:solidFill>
            </a:endParaRPr>
          </a:p>
          <a:p>
            <a:r>
              <a:rPr lang="en-AU" dirty="0" smtClean="0">
                <a:solidFill>
                  <a:srgbClr val="203864"/>
                </a:solidFill>
              </a:rPr>
              <a:t>Putting that into perspective:</a:t>
            </a:r>
          </a:p>
          <a:p>
            <a:endParaRPr lang="en-AU" dirty="0">
              <a:solidFill>
                <a:srgbClr val="203864"/>
              </a:solidFill>
            </a:endParaRPr>
          </a:p>
          <a:p>
            <a:pPr marL="285750" indent="-285750">
              <a:buFont typeface="Arial"/>
              <a:buChar char="•"/>
            </a:pPr>
            <a:r>
              <a:rPr lang="en-AU" dirty="0" smtClean="0">
                <a:solidFill>
                  <a:srgbClr val="203864"/>
                </a:solidFill>
              </a:rPr>
              <a:t>A car </a:t>
            </a:r>
            <a:r>
              <a:rPr lang="en-AU" dirty="0">
                <a:solidFill>
                  <a:srgbClr val="203864"/>
                </a:solidFill>
              </a:rPr>
              <a:t>is stolen every 9.5 minutes. </a:t>
            </a:r>
          </a:p>
          <a:p>
            <a:pPr marL="285750" indent="-285750">
              <a:buFont typeface="Arial"/>
              <a:buChar char="•"/>
            </a:pPr>
            <a:endParaRPr lang="en-AU" dirty="0">
              <a:solidFill>
                <a:srgbClr val="203864"/>
              </a:solidFill>
            </a:endParaRPr>
          </a:p>
          <a:p>
            <a:pPr marL="285750" indent="-285750">
              <a:buFont typeface="Arial"/>
              <a:buChar char="•"/>
            </a:pPr>
            <a:r>
              <a:rPr lang="en-AU" dirty="0">
                <a:solidFill>
                  <a:srgbClr val="203864"/>
                </a:solidFill>
              </a:rPr>
              <a:t>One out of every 120 Australian households had a vehicle stolen in the last 12 months. </a:t>
            </a:r>
          </a:p>
          <a:p>
            <a:r>
              <a:rPr lang="en-AU" dirty="0">
                <a:solidFill>
                  <a:srgbClr val="203864"/>
                </a:solidFill>
              </a:rPr>
              <a:t> </a:t>
            </a:r>
          </a:p>
          <a:p>
            <a:pPr marL="285750" indent="-285750">
              <a:buFont typeface="Arial"/>
              <a:buChar char="•"/>
            </a:pPr>
            <a:r>
              <a:rPr lang="en-AU" dirty="0">
                <a:solidFill>
                  <a:srgbClr val="203864"/>
                </a:solidFill>
              </a:rPr>
              <a:t>The value of motor vehicles stolen in 2019-20 was $600 million however the cost to society is much more.</a:t>
            </a:r>
          </a:p>
          <a:p>
            <a:endParaRPr lang="en-AU" sz="2200" dirty="0">
              <a:solidFill>
                <a:srgbClr val="203864"/>
              </a:solidFill>
            </a:endParaRPr>
          </a:p>
        </p:txBody>
      </p:sp>
      <p:pic>
        <p:nvPicPr>
          <p:cNvPr id="11" name="Picture 10" descr="Screen-Shot-2021-01-27-at-5.29.37-pm.pn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643212" y="1474228"/>
            <a:ext cx="4641687" cy="2317379"/>
          </a:xfrm>
          <a:prstGeom prst="rect">
            <a:avLst/>
          </a:prstGeom>
        </p:spPr>
      </p:pic>
      <p:pic>
        <p:nvPicPr>
          <p:cNvPr id="12" name="Picture 11" descr="alexandra-hills-crash-killed-3-people.jpg"/>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646065" y="3991112"/>
            <a:ext cx="4670016" cy="2626884"/>
          </a:xfrm>
          <a:prstGeom prst="rect">
            <a:avLst/>
          </a:prstGeom>
        </p:spPr>
      </p:pic>
    </p:spTree>
    <p:extLst>
      <p:ext uri="{BB962C8B-B14F-4D97-AF65-F5344CB8AC3E}">
        <p14:creationId xmlns:p14="http://schemas.microsoft.com/office/powerpoint/2010/main" val="6294511"/>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p:nvPr/>
        </p:nvPicPr>
        <p:blipFill>
          <a:blip r:embed="rId2" cstate="email">
            <a:extLst>
              <a:ext uri="{28A0092B-C50C-407E-A947-70E740481C1C}">
                <a14:useLocalDpi xmlns:a14="http://schemas.microsoft.com/office/drawing/2010/main"/>
              </a:ext>
            </a:extLst>
          </a:blip>
          <a:stretch>
            <a:fillRect/>
          </a:stretch>
        </p:blipFill>
        <p:spPr>
          <a:xfrm>
            <a:off x="113665" y="127523"/>
            <a:ext cx="2515870" cy="346075"/>
          </a:xfrm>
          <a:prstGeom prst="rect">
            <a:avLst/>
          </a:prstGeom>
        </p:spPr>
      </p:pic>
      <p:sp>
        <p:nvSpPr>
          <p:cNvPr id="3" name="Subtitle 2">
            <a:extLst>
              <a:ext uri="{FF2B5EF4-FFF2-40B4-BE49-F238E27FC236}">
                <a16:creationId xmlns="" xmlns:a16="http://schemas.microsoft.com/office/drawing/2014/main" id="{B5A1FD98-D266-BC4F-BC34-95622DE39164}"/>
              </a:ext>
            </a:extLst>
          </p:cNvPr>
          <p:cNvSpPr>
            <a:spLocks noGrp="1"/>
          </p:cNvSpPr>
          <p:nvPr>
            <p:ph type="subTitle" idx="1"/>
          </p:nvPr>
        </p:nvSpPr>
        <p:spPr>
          <a:xfrm>
            <a:off x="303169" y="685990"/>
            <a:ext cx="7531913" cy="516074"/>
          </a:xfrm>
        </p:spPr>
        <p:txBody>
          <a:bodyPr>
            <a:normAutofit/>
          </a:bodyPr>
          <a:lstStyle/>
          <a:p>
            <a:pPr algn="l"/>
            <a:r>
              <a:rPr lang="en-US" sz="2200" dirty="0" smtClean="0">
                <a:solidFill>
                  <a:srgbClr val="203864"/>
                </a:solidFill>
              </a:rPr>
              <a:t>Queensland Police Union taking the lead</a:t>
            </a:r>
            <a:endParaRPr lang="en-US" sz="2200" dirty="0">
              <a:solidFill>
                <a:srgbClr val="203864"/>
              </a:solidFill>
            </a:endParaRPr>
          </a:p>
        </p:txBody>
      </p:sp>
      <p:sp>
        <p:nvSpPr>
          <p:cNvPr id="5" name="Rectangle 4"/>
          <p:cNvSpPr/>
          <p:nvPr/>
        </p:nvSpPr>
        <p:spPr>
          <a:xfrm>
            <a:off x="337598" y="1281445"/>
            <a:ext cx="6431641" cy="4524316"/>
          </a:xfrm>
          <a:prstGeom prst="rect">
            <a:avLst/>
          </a:prstGeom>
        </p:spPr>
        <p:txBody>
          <a:bodyPr wrap="square">
            <a:spAutoFit/>
          </a:bodyPr>
          <a:lstStyle/>
          <a:p>
            <a:r>
              <a:rPr lang="en-AU" dirty="0">
                <a:solidFill>
                  <a:srgbClr val="203864"/>
                </a:solidFill>
                <a:latin typeface="Calibri"/>
                <a:cs typeface="Calibri"/>
              </a:rPr>
              <a:t>In response to Queensland's rising motor vehicle thefts </a:t>
            </a:r>
            <a:r>
              <a:rPr lang="en-AU" dirty="0" smtClean="0">
                <a:solidFill>
                  <a:srgbClr val="203864"/>
                </a:solidFill>
                <a:latin typeface="Calibri"/>
                <a:cs typeface="Calibri"/>
              </a:rPr>
              <a:t>QPU are currently championing the issue of car immobilisers</a:t>
            </a:r>
          </a:p>
          <a:p>
            <a:endParaRPr lang="en-AU" dirty="0">
              <a:solidFill>
                <a:srgbClr val="203864"/>
              </a:solidFill>
              <a:latin typeface="Calibri"/>
              <a:cs typeface="Calibri"/>
            </a:endParaRPr>
          </a:p>
          <a:p>
            <a:r>
              <a:rPr lang="en-AU" dirty="0">
                <a:solidFill>
                  <a:srgbClr val="203864"/>
                </a:solidFill>
                <a:latin typeface="Calibri"/>
                <a:cs typeface="Calibri"/>
              </a:rPr>
              <a:t>The logic of preventing a motor vehicle theft by simply denying the ability to operate and move the vehicle is irrefutable. </a:t>
            </a:r>
          </a:p>
          <a:p>
            <a:endParaRPr lang="en-AU" dirty="0">
              <a:solidFill>
                <a:srgbClr val="203864"/>
              </a:solidFill>
              <a:latin typeface="Calibri"/>
              <a:cs typeface="Calibri"/>
            </a:endParaRPr>
          </a:p>
          <a:p>
            <a:r>
              <a:rPr lang="en-AU" dirty="0" smtClean="0">
                <a:solidFill>
                  <a:srgbClr val="203864"/>
                </a:solidFill>
                <a:latin typeface="Calibri"/>
                <a:cs typeface="Calibri"/>
              </a:rPr>
              <a:t>In discussions with QPU President, Ian Leavers, we are currently investigating the feasibility of a pilot to be held in Townsville for the installation of 20,000 engine immobilisers to older vehicles.</a:t>
            </a:r>
          </a:p>
          <a:p>
            <a:endParaRPr lang="en-AU" dirty="0">
              <a:solidFill>
                <a:srgbClr val="203864"/>
              </a:solidFill>
              <a:latin typeface="Calibri"/>
              <a:cs typeface="Calibri"/>
            </a:endParaRPr>
          </a:p>
          <a:p>
            <a:r>
              <a:rPr lang="en-AU" dirty="0" smtClean="0">
                <a:solidFill>
                  <a:srgbClr val="203864"/>
                </a:solidFill>
                <a:latin typeface="Calibri"/>
                <a:cs typeface="Calibri"/>
              </a:rPr>
              <a:t>This work includes preparing </a:t>
            </a:r>
            <a:r>
              <a:rPr lang="en-AU" dirty="0">
                <a:solidFill>
                  <a:srgbClr val="203864"/>
                </a:solidFill>
                <a:latin typeface="Calibri"/>
                <a:cs typeface="Calibri"/>
              </a:rPr>
              <a:t>a preliminary cost benefit analysis </a:t>
            </a:r>
            <a:r>
              <a:rPr lang="en-AU" dirty="0" smtClean="0">
                <a:solidFill>
                  <a:srgbClr val="203864"/>
                </a:solidFill>
                <a:latin typeface="Calibri"/>
                <a:cs typeface="Calibri"/>
              </a:rPr>
              <a:t>for Queensland </a:t>
            </a:r>
            <a:r>
              <a:rPr lang="en-AU" dirty="0">
                <a:solidFill>
                  <a:srgbClr val="203864"/>
                </a:solidFill>
                <a:latin typeface="Calibri"/>
                <a:cs typeface="Calibri"/>
              </a:rPr>
              <a:t>Government’s consideration and implementation. </a:t>
            </a:r>
          </a:p>
          <a:p>
            <a:r>
              <a:rPr lang="en-AU" dirty="0">
                <a:solidFill>
                  <a:srgbClr val="203864"/>
                </a:solidFill>
                <a:latin typeface="Calibri"/>
                <a:cs typeface="Calibri"/>
              </a:rPr>
              <a:t> </a:t>
            </a:r>
          </a:p>
          <a:p>
            <a:r>
              <a:rPr lang="en-AU" dirty="0" smtClean="0">
                <a:solidFill>
                  <a:srgbClr val="203864"/>
                </a:solidFill>
                <a:latin typeface="Calibri"/>
                <a:cs typeface="Calibri"/>
              </a:rPr>
              <a:t>In analysing the public benefit of this important issue - engine immobilisers </a:t>
            </a:r>
            <a:r>
              <a:rPr lang="en-AU" dirty="0">
                <a:solidFill>
                  <a:srgbClr val="203864"/>
                </a:solidFill>
                <a:latin typeface="Calibri"/>
                <a:cs typeface="Calibri"/>
              </a:rPr>
              <a:t>will provide a </a:t>
            </a:r>
            <a:r>
              <a:rPr lang="en-AU" dirty="0" smtClean="0">
                <a:solidFill>
                  <a:srgbClr val="203864"/>
                </a:solidFill>
                <a:latin typeface="Calibri"/>
                <a:cs typeface="Calibri"/>
              </a:rPr>
              <a:t>significantly safer </a:t>
            </a:r>
            <a:r>
              <a:rPr lang="en-AU" dirty="0">
                <a:solidFill>
                  <a:srgbClr val="203864"/>
                </a:solidFill>
                <a:latin typeface="Calibri"/>
                <a:cs typeface="Calibri"/>
              </a:rPr>
              <a:t>future for police and members of the public</a:t>
            </a:r>
            <a:r>
              <a:rPr lang="en-AU" dirty="0" smtClean="0">
                <a:solidFill>
                  <a:srgbClr val="203864"/>
                </a:solidFill>
                <a:latin typeface="Calibri"/>
                <a:cs typeface="Calibri"/>
              </a:rPr>
              <a:t>.</a:t>
            </a:r>
          </a:p>
        </p:txBody>
      </p:sp>
      <p:pic>
        <p:nvPicPr>
          <p:cNvPr id="8" name="Picture 7" descr="Screen Shot 2021-04-15 at 8.36.52 am.pn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038681" y="986600"/>
            <a:ext cx="3594614" cy="5327070"/>
          </a:xfrm>
          <a:prstGeom prst="rect">
            <a:avLst/>
          </a:prstGeom>
        </p:spPr>
      </p:pic>
    </p:spTree>
    <p:extLst>
      <p:ext uri="{BB962C8B-B14F-4D97-AF65-F5344CB8AC3E}">
        <p14:creationId xmlns:p14="http://schemas.microsoft.com/office/powerpoint/2010/main" val="4084152111"/>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 xmlns:a16="http://schemas.microsoft.com/office/drawing/2014/main" id="{F606ACB8-C440-4614-BA17-485D6E4E4B81}"/>
              </a:ext>
            </a:extLst>
          </p:cNvPr>
          <p:cNvSpPr>
            <a:spLocks noGrp="1"/>
          </p:cNvSpPr>
          <p:nvPr>
            <p:ph type="subTitle" idx="1"/>
          </p:nvPr>
        </p:nvSpPr>
        <p:spPr>
          <a:xfrm>
            <a:off x="1294259" y="521375"/>
            <a:ext cx="9691241" cy="2107525"/>
          </a:xfrm>
        </p:spPr>
        <p:txBody>
          <a:bodyPr>
            <a:normAutofit/>
          </a:bodyPr>
          <a:lstStyle/>
          <a:p>
            <a:endParaRPr lang="en-AU" sz="3200" dirty="0"/>
          </a:p>
          <a:p>
            <a:endParaRPr lang="en-AU" dirty="0"/>
          </a:p>
        </p:txBody>
      </p:sp>
      <p:pic>
        <p:nvPicPr>
          <p:cNvPr id="4" name="Picture 3"/>
          <p:cNvPicPr/>
          <p:nvPr/>
        </p:nvPicPr>
        <p:blipFill>
          <a:blip r:embed="rId2" cstate="email">
            <a:extLst>
              <a:ext uri="{28A0092B-C50C-407E-A947-70E740481C1C}">
                <a14:useLocalDpi xmlns:a14="http://schemas.microsoft.com/office/drawing/2010/main"/>
              </a:ext>
            </a:extLst>
          </a:blip>
          <a:stretch>
            <a:fillRect/>
          </a:stretch>
        </p:blipFill>
        <p:spPr>
          <a:xfrm>
            <a:off x="3051112" y="5867879"/>
            <a:ext cx="6116320" cy="662940"/>
          </a:xfrm>
          <a:prstGeom prst="rect">
            <a:avLst/>
          </a:prstGeom>
        </p:spPr>
      </p:pic>
      <p:sp>
        <p:nvSpPr>
          <p:cNvPr id="2" name="Rectangle 1">
            <a:extLst>
              <a:ext uri="{FF2B5EF4-FFF2-40B4-BE49-F238E27FC236}">
                <a16:creationId xmlns="" xmlns:a16="http://schemas.microsoft.com/office/drawing/2014/main" id="{381B9390-80CF-1D40-BFC6-C337EBE7FE86}"/>
              </a:ext>
            </a:extLst>
          </p:cNvPr>
          <p:cNvSpPr/>
          <p:nvPr/>
        </p:nvSpPr>
        <p:spPr>
          <a:xfrm>
            <a:off x="4380690" y="1846821"/>
            <a:ext cx="6096000" cy="2308324"/>
          </a:xfrm>
          <a:prstGeom prst="rect">
            <a:avLst/>
          </a:prstGeom>
        </p:spPr>
        <p:txBody>
          <a:bodyPr>
            <a:spAutoFit/>
          </a:bodyPr>
          <a:lstStyle/>
          <a:p>
            <a:pPr>
              <a:spcAft>
                <a:spcPts val="0"/>
              </a:spcAft>
            </a:pPr>
            <a:r>
              <a:rPr lang="en-AU" dirty="0">
                <a:solidFill>
                  <a:srgbClr val="244061"/>
                </a:solidFill>
                <a:latin typeface="Calibri Light" panose="020F0302020204030204" pitchFamily="34" charset="0"/>
                <a:ea typeface="MS Mincho" panose="02020609040205080304" pitchFamily="49" charset="-128"/>
                <a:cs typeface="Arial" panose="020B0604020202020204" pitchFamily="34" charset="0"/>
              </a:rPr>
              <a:t>Nick Behrens</a:t>
            </a:r>
            <a:endParaRPr lang="en-AU" sz="2800" dirty="0">
              <a:latin typeface="Cambria" panose="02040503050406030204" pitchFamily="18" charset="0"/>
              <a:ea typeface="MS Mincho" panose="02020609040205080304" pitchFamily="49" charset="-128"/>
              <a:cs typeface="Times New Roman" panose="02020603050405020304" pitchFamily="18" charset="0"/>
            </a:endParaRPr>
          </a:p>
          <a:p>
            <a:pPr>
              <a:spcAft>
                <a:spcPts val="0"/>
              </a:spcAft>
            </a:pPr>
            <a:r>
              <a:rPr lang="en-AU" dirty="0">
                <a:solidFill>
                  <a:srgbClr val="244061"/>
                </a:solidFill>
                <a:latin typeface="Calibri Light" panose="020F0302020204030204" pitchFamily="34" charset="0"/>
                <a:ea typeface="MS Mincho" panose="02020609040205080304" pitchFamily="49" charset="-128"/>
                <a:cs typeface="Arial" panose="020B0604020202020204" pitchFamily="34" charset="0"/>
              </a:rPr>
              <a:t>Director</a:t>
            </a:r>
            <a:endParaRPr lang="en-AU" sz="2800" dirty="0">
              <a:latin typeface="Cambria" panose="02040503050406030204" pitchFamily="18" charset="0"/>
              <a:ea typeface="MS Mincho" panose="02020609040205080304" pitchFamily="49" charset="-128"/>
              <a:cs typeface="Times New Roman" panose="02020603050405020304" pitchFamily="18" charset="0"/>
            </a:endParaRPr>
          </a:p>
          <a:p>
            <a:pPr>
              <a:spcAft>
                <a:spcPts val="0"/>
              </a:spcAft>
            </a:pPr>
            <a:r>
              <a:rPr lang="en-AU" dirty="0">
                <a:solidFill>
                  <a:srgbClr val="244061"/>
                </a:solidFill>
                <a:latin typeface="Calibri Light" panose="020F0302020204030204" pitchFamily="34" charset="0"/>
                <a:ea typeface="MS Mincho" panose="02020609040205080304" pitchFamily="49" charset="-128"/>
                <a:cs typeface="Arial" panose="020B0604020202020204" pitchFamily="34" charset="0"/>
              </a:rPr>
              <a:t>Queensland Economic Advocacy Solutions</a:t>
            </a:r>
            <a:endParaRPr lang="en-AU" sz="2800" dirty="0">
              <a:latin typeface="Cambria" panose="02040503050406030204" pitchFamily="18" charset="0"/>
              <a:ea typeface="MS Mincho" panose="02020609040205080304" pitchFamily="49" charset="-128"/>
              <a:cs typeface="Times New Roman" panose="02020603050405020304" pitchFamily="18" charset="0"/>
            </a:endParaRPr>
          </a:p>
          <a:p>
            <a:pPr>
              <a:spcAft>
                <a:spcPts val="0"/>
              </a:spcAft>
            </a:pPr>
            <a:r>
              <a:rPr lang="en-AU" dirty="0">
                <a:solidFill>
                  <a:srgbClr val="244061"/>
                </a:solidFill>
                <a:latin typeface="Calibri Light" panose="020F0302020204030204" pitchFamily="34" charset="0"/>
                <a:ea typeface="MS Mincho" panose="02020609040205080304" pitchFamily="49" charset="-128"/>
                <a:cs typeface="Arial" panose="020B0604020202020204" pitchFamily="34" charset="0"/>
              </a:rPr>
              <a:t>PO Box 847, Bulimba  QLD  4171</a:t>
            </a:r>
            <a:endParaRPr lang="en-AU" sz="2800" dirty="0">
              <a:latin typeface="Cambria" panose="02040503050406030204" pitchFamily="18" charset="0"/>
              <a:ea typeface="MS Mincho" panose="02020609040205080304" pitchFamily="49" charset="-128"/>
              <a:cs typeface="Times New Roman" panose="02020603050405020304" pitchFamily="18" charset="0"/>
            </a:endParaRPr>
          </a:p>
          <a:p>
            <a:pPr>
              <a:spcAft>
                <a:spcPts val="0"/>
              </a:spcAft>
            </a:pPr>
            <a:r>
              <a:rPr lang="en-AU" dirty="0">
                <a:solidFill>
                  <a:srgbClr val="244061"/>
                </a:solidFill>
                <a:latin typeface="Calibri Light" panose="020F0302020204030204" pitchFamily="34" charset="0"/>
                <a:ea typeface="MS Mincho" panose="02020609040205080304" pitchFamily="49" charset="-128"/>
                <a:cs typeface="Arial" panose="020B0604020202020204" pitchFamily="34" charset="0"/>
              </a:rPr>
              <a:t>Mobile 0448 034 355</a:t>
            </a:r>
            <a:endParaRPr lang="en-AU" sz="2800" dirty="0">
              <a:latin typeface="Cambria" panose="02040503050406030204" pitchFamily="18" charset="0"/>
              <a:ea typeface="MS Mincho" panose="02020609040205080304" pitchFamily="49" charset="-128"/>
              <a:cs typeface="Times New Roman" panose="02020603050405020304" pitchFamily="18" charset="0"/>
            </a:endParaRPr>
          </a:p>
          <a:p>
            <a:pPr>
              <a:spcAft>
                <a:spcPts val="0"/>
              </a:spcAft>
            </a:pPr>
            <a:r>
              <a:rPr lang="en-AU" dirty="0">
                <a:solidFill>
                  <a:srgbClr val="244061"/>
                </a:solidFill>
                <a:latin typeface="Calibri Light" panose="020F0302020204030204" pitchFamily="34" charset="0"/>
                <a:ea typeface="MS Mincho" panose="02020609040205080304" pitchFamily="49" charset="-128"/>
                <a:cs typeface="Arial" panose="020B0604020202020204" pitchFamily="34" charset="0"/>
              </a:rPr>
              <a:t>nickbehrens@qeas.com.au</a:t>
            </a:r>
            <a:endParaRPr lang="en-AU" sz="2800" dirty="0">
              <a:latin typeface="Cambria" panose="02040503050406030204" pitchFamily="18" charset="0"/>
              <a:ea typeface="MS Mincho" panose="02020609040205080304" pitchFamily="49" charset="-128"/>
              <a:cs typeface="Times New Roman" panose="02020603050405020304" pitchFamily="18" charset="0"/>
            </a:endParaRPr>
          </a:p>
          <a:p>
            <a:pPr>
              <a:spcAft>
                <a:spcPts val="0"/>
              </a:spcAft>
            </a:pPr>
            <a:r>
              <a:rPr lang="en-AU" dirty="0">
                <a:solidFill>
                  <a:srgbClr val="244061"/>
                </a:solidFill>
                <a:latin typeface="Calibri Light" panose="020F0302020204030204" pitchFamily="34" charset="0"/>
                <a:ea typeface="MS Mincho" panose="02020609040205080304" pitchFamily="49" charset="-128"/>
                <a:cs typeface="Arial" panose="020B0604020202020204" pitchFamily="34" charset="0"/>
              </a:rPr>
              <a:t>www.qeas.com.au</a:t>
            </a:r>
            <a:endParaRPr lang="en-AU" sz="2800" dirty="0">
              <a:latin typeface="Cambria" panose="02040503050406030204" pitchFamily="18" charset="0"/>
              <a:ea typeface="MS Mincho" panose="02020609040205080304" pitchFamily="49" charset="-128"/>
              <a:cs typeface="Times New Roman" panose="02020603050405020304" pitchFamily="18" charset="0"/>
            </a:endParaRPr>
          </a:p>
          <a:p>
            <a:pPr>
              <a:spcAft>
                <a:spcPts val="0"/>
              </a:spcAft>
            </a:pPr>
            <a:r>
              <a:rPr lang="en-AU" dirty="0">
                <a:solidFill>
                  <a:srgbClr val="244061"/>
                </a:solidFill>
                <a:latin typeface="Calibri Light" panose="020F0302020204030204" pitchFamily="34" charset="0"/>
                <a:ea typeface="MS Mincho" panose="02020609040205080304" pitchFamily="49" charset="-128"/>
                <a:cs typeface="Arial" panose="020B0604020202020204" pitchFamily="34" charset="0"/>
              </a:rPr>
              <a:t>ABN 57028574915</a:t>
            </a:r>
            <a:endParaRPr lang="en-AU" sz="2800" dirty="0">
              <a:effectLst/>
              <a:latin typeface="Cambria" panose="02040503050406030204" pitchFamily="18" charset="0"/>
              <a:ea typeface="MS Mincho" panose="02020609040205080304" pitchFamily="49" charset="-128"/>
              <a:cs typeface="Times New Roman" panose="02020603050405020304" pitchFamily="18" charset="0"/>
            </a:endParaRPr>
          </a:p>
        </p:txBody>
      </p:sp>
    </p:spTree>
    <p:extLst>
      <p:ext uri="{BB962C8B-B14F-4D97-AF65-F5344CB8AC3E}">
        <p14:creationId xmlns:p14="http://schemas.microsoft.com/office/powerpoint/2010/main" val="2605850710"/>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p:nvPr/>
        </p:nvPicPr>
        <p:blipFill>
          <a:blip r:embed="rId2" cstate="email">
            <a:extLst>
              <a:ext uri="{28A0092B-C50C-407E-A947-70E740481C1C}">
                <a14:useLocalDpi xmlns:a14="http://schemas.microsoft.com/office/drawing/2010/main"/>
              </a:ext>
            </a:extLst>
          </a:blip>
          <a:stretch>
            <a:fillRect/>
          </a:stretch>
        </p:blipFill>
        <p:spPr>
          <a:xfrm>
            <a:off x="113665" y="127523"/>
            <a:ext cx="2515870" cy="346075"/>
          </a:xfrm>
          <a:prstGeom prst="rect">
            <a:avLst/>
          </a:prstGeom>
        </p:spPr>
      </p:pic>
      <p:sp>
        <p:nvSpPr>
          <p:cNvPr id="7" name="Subtitle 2">
            <a:extLst>
              <a:ext uri="{FF2B5EF4-FFF2-40B4-BE49-F238E27FC236}">
                <a16:creationId xmlns="" xmlns:a16="http://schemas.microsoft.com/office/drawing/2014/main" id="{F606ACB8-C440-4614-BA17-485D6E4E4B81}"/>
              </a:ext>
            </a:extLst>
          </p:cNvPr>
          <p:cNvSpPr>
            <a:spLocks noGrp="1"/>
          </p:cNvSpPr>
          <p:nvPr>
            <p:ph type="subTitle" idx="1"/>
          </p:nvPr>
        </p:nvSpPr>
        <p:spPr>
          <a:xfrm>
            <a:off x="2428793" y="2003041"/>
            <a:ext cx="9691241" cy="2107525"/>
          </a:xfrm>
        </p:spPr>
        <p:txBody>
          <a:bodyPr>
            <a:normAutofit/>
          </a:bodyPr>
          <a:lstStyle/>
          <a:p>
            <a:endParaRPr lang="en-AU" sz="3200" dirty="0"/>
          </a:p>
          <a:p>
            <a:endParaRPr lang="en-AU" dirty="0"/>
          </a:p>
        </p:txBody>
      </p:sp>
      <p:sp>
        <p:nvSpPr>
          <p:cNvPr id="6" name="Subtitle 2">
            <a:extLst>
              <a:ext uri="{FF2B5EF4-FFF2-40B4-BE49-F238E27FC236}">
                <a16:creationId xmlns="" xmlns:a16="http://schemas.microsoft.com/office/drawing/2014/main" id="{6729984C-72A1-7A4C-A98F-9EBFC1D2D8C7}"/>
              </a:ext>
            </a:extLst>
          </p:cNvPr>
          <p:cNvSpPr txBox="1">
            <a:spLocks/>
          </p:cNvSpPr>
          <p:nvPr/>
        </p:nvSpPr>
        <p:spPr>
          <a:xfrm>
            <a:off x="408629" y="1125270"/>
            <a:ext cx="5587388" cy="5065704"/>
          </a:xfrm>
          <a:prstGeom prst="rect">
            <a:avLst/>
          </a:prstGeom>
        </p:spPr>
        <p:txBody>
          <a:bodyPr vert="horz" lIns="91440" tIns="45720" rIns="91440" bIns="45720" rtlCol="0">
            <a:normAutofit fontScale="92500" lnSpcReduction="1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AU" dirty="0">
                <a:solidFill>
                  <a:srgbClr val="203864"/>
                </a:solidFill>
                <a:latin typeface="Calibri"/>
                <a:cs typeface="Calibri"/>
              </a:rPr>
              <a:t>Why vehicle theft so </a:t>
            </a:r>
            <a:r>
              <a:rPr lang="en-AU" dirty="0" smtClean="0">
                <a:solidFill>
                  <a:srgbClr val="203864"/>
                </a:solidFill>
                <a:latin typeface="Calibri"/>
                <a:cs typeface="Calibri"/>
              </a:rPr>
              <a:t>important (for society)</a:t>
            </a:r>
            <a:endParaRPr lang="en-AU" dirty="0">
              <a:solidFill>
                <a:srgbClr val="203864"/>
              </a:solidFill>
              <a:latin typeface="Calibri"/>
              <a:cs typeface="Calibri"/>
            </a:endParaRPr>
          </a:p>
          <a:p>
            <a:pPr algn="l"/>
            <a:r>
              <a:rPr lang="en-AU" sz="1900" dirty="0">
                <a:solidFill>
                  <a:srgbClr val="203864"/>
                </a:solidFill>
                <a:latin typeface="Calibri"/>
                <a:cs typeface="Calibri"/>
              </a:rPr>
              <a:t> </a:t>
            </a:r>
          </a:p>
          <a:p>
            <a:pPr algn="l"/>
            <a:r>
              <a:rPr lang="en-AU" sz="1900" dirty="0">
                <a:solidFill>
                  <a:srgbClr val="203864"/>
                </a:solidFill>
                <a:latin typeface="Calibri"/>
                <a:cs typeface="Calibri"/>
              </a:rPr>
              <a:t>Car theft if not just a property crime:</a:t>
            </a:r>
          </a:p>
          <a:p>
            <a:pPr algn="l"/>
            <a:r>
              <a:rPr lang="en-AU" sz="1900" dirty="0">
                <a:solidFill>
                  <a:srgbClr val="203864"/>
                </a:solidFill>
                <a:latin typeface="Calibri"/>
                <a:cs typeface="Calibri"/>
              </a:rPr>
              <a:t> </a:t>
            </a:r>
          </a:p>
          <a:p>
            <a:pPr marL="342900" indent="-342900" algn="l">
              <a:lnSpc>
                <a:spcPct val="100000"/>
              </a:lnSpc>
              <a:spcBef>
                <a:spcPts val="400"/>
              </a:spcBef>
              <a:buFont typeface="Arial"/>
              <a:buChar char="•"/>
            </a:pPr>
            <a:r>
              <a:rPr lang="en-AU" sz="1900" dirty="0" smtClean="0">
                <a:solidFill>
                  <a:srgbClr val="203864"/>
                </a:solidFill>
                <a:latin typeface="Calibri"/>
                <a:cs typeface="Calibri"/>
              </a:rPr>
              <a:t>75% of </a:t>
            </a:r>
            <a:r>
              <a:rPr lang="en-AU" sz="1900" dirty="0">
                <a:solidFill>
                  <a:srgbClr val="203864"/>
                </a:solidFill>
                <a:latin typeface="Calibri"/>
                <a:cs typeface="Calibri"/>
              </a:rPr>
              <a:t>vehicles stolen in Australia are taken by </a:t>
            </a:r>
            <a:r>
              <a:rPr lang="en-AU" sz="1900" dirty="0" smtClean="0">
                <a:solidFill>
                  <a:srgbClr val="203864"/>
                </a:solidFill>
                <a:latin typeface="Calibri"/>
                <a:cs typeface="Calibri"/>
              </a:rPr>
              <a:t>thieves who </a:t>
            </a:r>
            <a:r>
              <a:rPr lang="en-AU" sz="1900" dirty="0">
                <a:solidFill>
                  <a:srgbClr val="203864"/>
                </a:solidFill>
                <a:latin typeface="Calibri"/>
                <a:cs typeface="Calibri"/>
              </a:rPr>
              <a:t>steal for transport, to commit another </a:t>
            </a:r>
            <a:r>
              <a:rPr lang="en-AU" sz="1900" dirty="0" smtClean="0">
                <a:solidFill>
                  <a:srgbClr val="203864"/>
                </a:solidFill>
                <a:latin typeface="Calibri"/>
                <a:cs typeface="Calibri"/>
              </a:rPr>
              <a:t>crime including armed </a:t>
            </a:r>
            <a:r>
              <a:rPr lang="en-AU" sz="1900" dirty="0">
                <a:solidFill>
                  <a:srgbClr val="203864"/>
                </a:solidFill>
                <a:latin typeface="Calibri"/>
                <a:cs typeface="Calibri"/>
              </a:rPr>
              <a:t>robberies, break and enters, terrorism or to trade for drugs. </a:t>
            </a:r>
            <a:endParaRPr lang="en-AU" sz="1900" dirty="0" smtClean="0">
              <a:solidFill>
                <a:srgbClr val="203864"/>
              </a:solidFill>
              <a:latin typeface="Calibri"/>
              <a:cs typeface="Calibri"/>
            </a:endParaRPr>
          </a:p>
          <a:p>
            <a:pPr algn="l">
              <a:lnSpc>
                <a:spcPct val="100000"/>
              </a:lnSpc>
              <a:spcBef>
                <a:spcPts val="400"/>
              </a:spcBef>
            </a:pPr>
            <a:endParaRPr lang="en-AU" sz="1900" dirty="0">
              <a:solidFill>
                <a:srgbClr val="203864"/>
              </a:solidFill>
              <a:latin typeface="Calibri"/>
              <a:cs typeface="Calibri"/>
            </a:endParaRPr>
          </a:p>
          <a:p>
            <a:pPr marL="342900" indent="-342900" algn="l">
              <a:lnSpc>
                <a:spcPct val="100000"/>
              </a:lnSpc>
              <a:spcBef>
                <a:spcPts val="400"/>
              </a:spcBef>
              <a:buFont typeface="Arial"/>
              <a:buChar char="•"/>
            </a:pPr>
            <a:r>
              <a:rPr lang="en-AU" sz="1900" dirty="0" smtClean="0">
                <a:solidFill>
                  <a:srgbClr val="203864"/>
                </a:solidFill>
                <a:latin typeface="Calibri"/>
                <a:cs typeface="Calibri"/>
              </a:rPr>
              <a:t>Vehicle </a:t>
            </a:r>
            <a:r>
              <a:rPr lang="en-AU" sz="1900" dirty="0">
                <a:solidFill>
                  <a:srgbClr val="203864"/>
                </a:solidFill>
                <a:latin typeface="Calibri"/>
                <a:cs typeface="Calibri"/>
              </a:rPr>
              <a:t>theft with force, or carjacking, also occurs. This is a serious crime and can be very traumatic for the </a:t>
            </a:r>
            <a:r>
              <a:rPr lang="en-AU" sz="1900" dirty="0" smtClean="0">
                <a:solidFill>
                  <a:srgbClr val="203864"/>
                </a:solidFill>
                <a:latin typeface="Calibri"/>
                <a:cs typeface="Calibri"/>
              </a:rPr>
              <a:t>broader community as well as the victim. </a:t>
            </a:r>
            <a:endParaRPr lang="en-AU" sz="1900" dirty="0">
              <a:solidFill>
                <a:srgbClr val="203864"/>
              </a:solidFill>
              <a:latin typeface="Calibri"/>
              <a:cs typeface="Calibri"/>
            </a:endParaRPr>
          </a:p>
          <a:p>
            <a:pPr algn="l">
              <a:lnSpc>
                <a:spcPct val="100000"/>
              </a:lnSpc>
              <a:spcBef>
                <a:spcPts val="400"/>
              </a:spcBef>
            </a:pPr>
            <a:r>
              <a:rPr lang="en-AU" sz="1900" dirty="0">
                <a:solidFill>
                  <a:srgbClr val="203864"/>
                </a:solidFill>
                <a:latin typeface="Calibri"/>
                <a:cs typeface="Calibri"/>
              </a:rPr>
              <a:t> </a:t>
            </a:r>
          </a:p>
          <a:p>
            <a:pPr marL="342900" indent="-342900" algn="l">
              <a:lnSpc>
                <a:spcPct val="100000"/>
              </a:lnSpc>
              <a:spcBef>
                <a:spcPts val="400"/>
              </a:spcBef>
              <a:buFont typeface="Arial"/>
              <a:buChar char="•"/>
            </a:pPr>
            <a:r>
              <a:rPr lang="en-AU" sz="1900" dirty="0">
                <a:solidFill>
                  <a:srgbClr val="203864"/>
                </a:solidFill>
                <a:latin typeface="Calibri"/>
                <a:cs typeface="Calibri"/>
              </a:rPr>
              <a:t>Additionally as recently seen in Queensland </a:t>
            </a:r>
            <a:r>
              <a:rPr lang="en-AU" sz="1900" dirty="0" smtClean="0">
                <a:solidFill>
                  <a:srgbClr val="203864"/>
                </a:solidFill>
                <a:latin typeface="Calibri"/>
                <a:cs typeface="Calibri"/>
              </a:rPr>
              <a:t>we </a:t>
            </a:r>
            <a:r>
              <a:rPr lang="en-AU" sz="1900" dirty="0">
                <a:solidFill>
                  <a:srgbClr val="203864"/>
                </a:solidFill>
                <a:latin typeface="Calibri"/>
                <a:cs typeface="Calibri"/>
              </a:rPr>
              <a:t>have </a:t>
            </a:r>
            <a:r>
              <a:rPr lang="en-AU" sz="1900" dirty="0" smtClean="0">
                <a:solidFill>
                  <a:srgbClr val="203864"/>
                </a:solidFill>
                <a:latin typeface="Calibri"/>
                <a:cs typeface="Calibri"/>
              </a:rPr>
              <a:t>also seen </a:t>
            </a:r>
            <a:r>
              <a:rPr lang="en-AU" sz="1900" dirty="0">
                <a:solidFill>
                  <a:srgbClr val="203864"/>
                </a:solidFill>
                <a:latin typeface="Calibri"/>
                <a:cs typeface="Calibri"/>
              </a:rPr>
              <a:t>several instances of ‘property’ crime that have had </a:t>
            </a:r>
            <a:r>
              <a:rPr lang="en-AU" sz="1900" dirty="0" smtClean="0">
                <a:solidFill>
                  <a:srgbClr val="203864"/>
                </a:solidFill>
                <a:latin typeface="Calibri"/>
                <a:cs typeface="Calibri"/>
              </a:rPr>
              <a:t>devastating and tragic impact </a:t>
            </a:r>
            <a:r>
              <a:rPr lang="en-AU" sz="1900" dirty="0">
                <a:solidFill>
                  <a:srgbClr val="203864"/>
                </a:solidFill>
                <a:latin typeface="Calibri"/>
                <a:cs typeface="Calibri"/>
              </a:rPr>
              <a:t>on the personal lives </a:t>
            </a:r>
            <a:r>
              <a:rPr lang="en-AU" sz="1900" dirty="0" smtClean="0">
                <a:solidFill>
                  <a:srgbClr val="203864"/>
                </a:solidFill>
                <a:latin typeface="Calibri"/>
                <a:cs typeface="Calibri"/>
              </a:rPr>
              <a:t>of innocent </a:t>
            </a:r>
            <a:r>
              <a:rPr lang="en-AU" sz="1900" dirty="0">
                <a:solidFill>
                  <a:srgbClr val="203864"/>
                </a:solidFill>
                <a:latin typeface="Calibri"/>
                <a:cs typeface="Calibri"/>
              </a:rPr>
              <a:t>Queenslanders. </a:t>
            </a:r>
            <a:endParaRPr lang="en-AU" sz="1900" dirty="0" smtClean="0">
              <a:solidFill>
                <a:srgbClr val="203864"/>
              </a:solidFill>
              <a:latin typeface="Calibri"/>
              <a:cs typeface="Calibri"/>
            </a:endParaRPr>
          </a:p>
        </p:txBody>
      </p:sp>
      <p:pic>
        <p:nvPicPr>
          <p:cNvPr id="2" name="Picture 1"/>
          <p:cNvPicPr>
            <a:picLocks noChangeAspect="1"/>
          </p:cNvPicPr>
          <p:nvPr/>
        </p:nvPicPr>
        <p:blipFill>
          <a:blip r:embed="rId3"/>
          <a:stretch>
            <a:fillRect/>
          </a:stretch>
        </p:blipFill>
        <p:spPr>
          <a:xfrm>
            <a:off x="5876256" y="828434"/>
            <a:ext cx="5067300" cy="5041900"/>
          </a:xfrm>
          <a:prstGeom prst="rect">
            <a:avLst/>
          </a:prstGeom>
        </p:spPr>
      </p:pic>
    </p:spTree>
    <p:extLst>
      <p:ext uri="{BB962C8B-B14F-4D97-AF65-F5344CB8AC3E}">
        <p14:creationId xmlns:p14="http://schemas.microsoft.com/office/powerpoint/2010/main" val="2834091228"/>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p:nvPr/>
        </p:nvPicPr>
        <p:blipFill>
          <a:blip r:embed="rId2" cstate="email">
            <a:extLst>
              <a:ext uri="{28A0092B-C50C-407E-A947-70E740481C1C}">
                <a14:useLocalDpi xmlns:a14="http://schemas.microsoft.com/office/drawing/2010/main"/>
              </a:ext>
            </a:extLst>
          </a:blip>
          <a:stretch>
            <a:fillRect/>
          </a:stretch>
        </p:blipFill>
        <p:spPr>
          <a:xfrm>
            <a:off x="113665" y="127523"/>
            <a:ext cx="2515870" cy="346075"/>
          </a:xfrm>
          <a:prstGeom prst="rect">
            <a:avLst/>
          </a:prstGeom>
        </p:spPr>
      </p:pic>
      <p:sp>
        <p:nvSpPr>
          <p:cNvPr id="5" name="Rectangle 4"/>
          <p:cNvSpPr/>
          <p:nvPr/>
        </p:nvSpPr>
        <p:spPr>
          <a:xfrm>
            <a:off x="894082" y="1518578"/>
            <a:ext cx="10294585" cy="4154984"/>
          </a:xfrm>
          <a:prstGeom prst="rect">
            <a:avLst/>
          </a:prstGeom>
        </p:spPr>
        <p:txBody>
          <a:bodyPr wrap="square">
            <a:spAutoFit/>
          </a:bodyPr>
          <a:lstStyle/>
          <a:p>
            <a:r>
              <a:rPr lang="en-AU" sz="3000" i="1" dirty="0" smtClean="0">
                <a:solidFill>
                  <a:srgbClr val="203864"/>
                </a:solidFill>
                <a:latin typeface="Calibri"/>
                <a:cs typeface="Calibri"/>
              </a:rPr>
              <a:t>“Vehicle </a:t>
            </a:r>
            <a:r>
              <a:rPr lang="en-AU" sz="3000" i="1" dirty="0">
                <a:solidFill>
                  <a:srgbClr val="203864"/>
                </a:solidFill>
                <a:latin typeface="Calibri"/>
                <a:cs typeface="Calibri"/>
              </a:rPr>
              <a:t>pursuits are one of the highest risk aspects of policing. In general, drivers fleeing from police are highly impulsive risk-takers who inadvertently weaponise stolen vehicles, and by that </a:t>
            </a:r>
            <a:r>
              <a:rPr lang="en-AU" sz="3000" i="1" dirty="0" smtClean="0">
                <a:solidFill>
                  <a:srgbClr val="203864"/>
                </a:solidFill>
                <a:latin typeface="Calibri"/>
                <a:cs typeface="Calibri"/>
              </a:rPr>
              <a:t>I mean </a:t>
            </a:r>
            <a:r>
              <a:rPr lang="en-AU" sz="3000" i="1" dirty="0">
                <a:solidFill>
                  <a:srgbClr val="203864"/>
                </a:solidFill>
                <a:latin typeface="Calibri"/>
                <a:cs typeface="Calibri"/>
              </a:rPr>
              <a:t>that vehicles are primarily designed to transport people and goods. However, when vehicles are stolen, just the mere act of driving those vehicles at extremely high speeds and outside of the road rules makes that vehicle weaponised</a:t>
            </a:r>
            <a:r>
              <a:rPr lang="en-AU" i="1" dirty="0" smtClean="0">
                <a:solidFill>
                  <a:srgbClr val="203864"/>
                </a:solidFill>
                <a:latin typeface="Calibri"/>
                <a:cs typeface="Calibri"/>
              </a:rPr>
              <a:t>.</a:t>
            </a:r>
          </a:p>
          <a:p>
            <a:endParaRPr lang="en-AU" i="1" dirty="0" smtClean="0">
              <a:solidFill>
                <a:srgbClr val="203864"/>
              </a:solidFill>
              <a:latin typeface="Calibri"/>
              <a:cs typeface="Calibri"/>
            </a:endParaRPr>
          </a:p>
          <a:p>
            <a:endParaRPr lang="en-AU" i="1" dirty="0">
              <a:solidFill>
                <a:srgbClr val="203864"/>
              </a:solidFill>
              <a:latin typeface="Calibri"/>
              <a:cs typeface="Calibri"/>
            </a:endParaRPr>
          </a:p>
          <a:p>
            <a:pPr algn="r"/>
            <a:r>
              <a:rPr lang="en-AU" i="1" dirty="0" smtClean="0">
                <a:solidFill>
                  <a:srgbClr val="203864"/>
                </a:solidFill>
                <a:latin typeface="Calibri"/>
                <a:cs typeface="Calibri"/>
              </a:rPr>
              <a:t>Queensland Police Service </a:t>
            </a:r>
            <a:r>
              <a:rPr lang="mr-IN" i="1" dirty="0" smtClean="0">
                <a:solidFill>
                  <a:srgbClr val="203864"/>
                </a:solidFill>
                <a:latin typeface="Calibri"/>
                <a:cs typeface="Calibri"/>
              </a:rPr>
              <a:t>–</a:t>
            </a:r>
            <a:r>
              <a:rPr lang="en-AU" i="1" dirty="0" smtClean="0">
                <a:solidFill>
                  <a:srgbClr val="203864"/>
                </a:solidFill>
                <a:latin typeface="Calibri"/>
                <a:cs typeface="Calibri"/>
              </a:rPr>
              <a:t> April 2021</a:t>
            </a:r>
            <a:endParaRPr lang="en-AU" dirty="0">
              <a:solidFill>
                <a:srgbClr val="203864"/>
              </a:solidFill>
              <a:latin typeface="Calibri"/>
              <a:cs typeface="Calibri"/>
            </a:endParaRPr>
          </a:p>
        </p:txBody>
      </p:sp>
    </p:spTree>
    <p:extLst>
      <p:ext uri="{BB962C8B-B14F-4D97-AF65-F5344CB8AC3E}">
        <p14:creationId xmlns:p14="http://schemas.microsoft.com/office/powerpoint/2010/main" val="1644632957"/>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p:nvPr/>
        </p:nvPicPr>
        <p:blipFill>
          <a:blip r:embed="rId2" cstate="email">
            <a:extLst>
              <a:ext uri="{28A0092B-C50C-407E-A947-70E740481C1C}">
                <a14:useLocalDpi xmlns:a14="http://schemas.microsoft.com/office/drawing/2010/main"/>
              </a:ext>
            </a:extLst>
          </a:blip>
          <a:stretch>
            <a:fillRect/>
          </a:stretch>
        </p:blipFill>
        <p:spPr>
          <a:xfrm>
            <a:off x="113665" y="127523"/>
            <a:ext cx="2515870" cy="346075"/>
          </a:xfrm>
          <a:prstGeom prst="rect">
            <a:avLst/>
          </a:prstGeom>
        </p:spPr>
      </p:pic>
      <p:sp>
        <p:nvSpPr>
          <p:cNvPr id="3" name="Subtitle 2">
            <a:extLst>
              <a:ext uri="{FF2B5EF4-FFF2-40B4-BE49-F238E27FC236}">
                <a16:creationId xmlns="" xmlns:a16="http://schemas.microsoft.com/office/drawing/2014/main" id="{B5A1FD98-D266-BC4F-BC34-95622DE39164}"/>
              </a:ext>
            </a:extLst>
          </p:cNvPr>
          <p:cNvSpPr>
            <a:spLocks noGrp="1"/>
          </p:cNvSpPr>
          <p:nvPr>
            <p:ph type="subTitle" idx="1"/>
          </p:nvPr>
        </p:nvSpPr>
        <p:spPr>
          <a:xfrm>
            <a:off x="641127" y="786728"/>
            <a:ext cx="10172466" cy="5592635"/>
          </a:xfrm>
        </p:spPr>
        <p:txBody>
          <a:bodyPr>
            <a:noAutofit/>
          </a:bodyPr>
          <a:lstStyle/>
          <a:p>
            <a:pPr algn="l">
              <a:lnSpc>
                <a:spcPct val="100000"/>
              </a:lnSpc>
              <a:spcBef>
                <a:spcPts val="0"/>
              </a:spcBef>
            </a:pPr>
            <a:r>
              <a:rPr lang="en-AU" sz="2200" dirty="0">
                <a:solidFill>
                  <a:srgbClr val="203864"/>
                </a:solidFill>
                <a:cs typeface="Calibri"/>
              </a:rPr>
              <a:t>Why vehicle theft so important (for </a:t>
            </a:r>
            <a:r>
              <a:rPr lang="en-AU" sz="2200" dirty="0" smtClean="0">
                <a:solidFill>
                  <a:srgbClr val="203864"/>
                </a:solidFill>
                <a:cs typeface="Calibri"/>
              </a:rPr>
              <a:t>the individual)</a:t>
            </a:r>
            <a:endParaRPr lang="en-AU" sz="2200" dirty="0">
              <a:solidFill>
                <a:srgbClr val="203864"/>
              </a:solidFill>
              <a:cs typeface="Calibri"/>
            </a:endParaRPr>
          </a:p>
          <a:p>
            <a:pPr algn="l">
              <a:lnSpc>
                <a:spcPct val="100000"/>
              </a:lnSpc>
              <a:spcBef>
                <a:spcPts val="0"/>
              </a:spcBef>
            </a:pPr>
            <a:endParaRPr lang="en-AU" sz="1800" dirty="0">
              <a:solidFill>
                <a:srgbClr val="203864"/>
              </a:solidFill>
              <a:latin typeface="Calibri"/>
              <a:cs typeface="Calibri"/>
            </a:endParaRPr>
          </a:p>
          <a:p>
            <a:pPr algn="l">
              <a:lnSpc>
                <a:spcPct val="100000"/>
              </a:lnSpc>
              <a:spcBef>
                <a:spcPts val="0"/>
              </a:spcBef>
            </a:pPr>
            <a:r>
              <a:rPr lang="en-AU" sz="1800" dirty="0" smtClean="0">
                <a:solidFill>
                  <a:srgbClr val="203864"/>
                </a:solidFill>
                <a:latin typeface="Calibri"/>
                <a:cs typeface="Calibri"/>
              </a:rPr>
              <a:t>Car </a:t>
            </a:r>
            <a:r>
              <a:rPr lang="en-AU" sz="1800" dirty="0">
                <a:solidFill>
                  <a:srgbClr val="203864"/>
                </a:solidFill>
                <a:latin typeface="Calibri"/>
                <a:cs typeface="Calibri"/>
              </a:rPr>
              <a:t>theft is </a:t>
            </a:r>
            <a:r>
              <a:rPr lang="en-AU" sz="1800" dirty="0" smtClean="0">
                <a:solidFill>
                  <a:srgbClr val="203864"/>
                </a:solidFill>
                <a:cs typeface="Calibri"/>
              </a:rPr>
              <a:t>costly, </a:t>
            </a:r>
            <a:r>
              <a:rPr lang="en-AU" sz="1800" dirty="0" smtClean="0">
                <a:solidFill>
                  <a:srgbClr val="203864"/>
                </a:solidFill>
                <a:latin typeface="Calibri"/>
                <a:cs typeface="Calibri"/>
              </a:rPr>
              <a:t>stressful and inconvenient.</a:t>
            </a:r>
          </a:p>
          <a:p>
            <a:pPr algn="l">
              <a:lnSpc>
                <a:spcPct val="100000"/>
              </a:lnSpc>
              <a:spcBef>
                <a:spcPts val="0"/>
              </a:spcBef>
            </a:pPr>
            <a:endParaRPr lang="en-AU" sz="1800" dirty="0">
              <a:solidFill>
                <a:srgbClr val="203864"/>
              </a:solidFill>
              <a:latin typeface="Calibri"/>
              <a:cs typeface="Calibri"/>
            </a:endParaRPr>
          </a:p>
          <a:p>
            <a:pPr algn="l">
              <a:lnSpc>
                <a:spcPct val="100000"/>
              </a:lnSpc>
              <a:spcBef>
                <a:spcPts val="0"/>
              </a:spcBef>
            </a:pPr>
            <a:r>
              <a:rPr lang="en-AU" sz="1800" dirty="0">
                <a:solidFill>
                  <a:srgbClr val="203864"/>
                </a:solidFill>
                <a:latin typeface="Calibri"/>
                <a:cs typeface="Calibri"/>
              </a:rPr>
              <a:t>On average, victims of </a:t>
            </a:r>
            <a:r>
              <a:rPr lang="en-AU" sz="1800" dirty="0" smtClean="0">
                <a:solidFill>
                  <a:srgbClr val="203864"/>
                </a:solidFill>
                <a:latin typeface="Calibri"/>
                <a:cs typeface="Calibri"/>
              </a:rPr>
              <a:t>vehicle theft </a:t>
            </a:r>
            <a:r>
              <a:rPr lang="en-AU" sz="1800" dirty="0">
                <a:solidFill>
                  <a:srgbClr val="203864"/>
                </a:solidFill>
                <a:latin typeface="Calibri"/>
                <a:cs typeface="Calibri"/>
              </a:rPr>
              <a:t>incur $5,000 in out of pocket expenses. </a:t>
            </a:r>
            <a:endParaRPr lang="en-AU" sz="1800" dirty="0" smtClean="0">
              <a:solidFill>
                <a:srgbClr val="203864"/>
              </a:solidFill>
              <a:latin typeface="Calibri"/>
              <a:cs typeface="Calibri"/>
            </a:endParaRPr>
          </a:p>
          <a:p>
            <a:pPr algn="l">
              <a:lnSpc>
                <a:spcPct val="100000"/>
              </a:lnSpc>
              <a:spcBef>
                <a:spcPts val="0"/>
              </a:spcBef>
            </a:pPr>
            <a:endParaRPr lang="en-AU" sz="1800" dirty="0">
              <a:solidFill>
                <a:srgbClr val="203864"/>
              </a:solidFill>
              <a:latin typeface="Calibri"/>
              <a:cs typeface="Calibri"/>
            </a:endParaRPr>
          </a:p>
          <a:p>
            <a:pPr algn="l">
              <a:lnSpc>
                <a:spcPct val="100000"/>
              </a:lnSpc>
              <a:spcBef>
                <a:spcPts val="0"/>
              </a:spcBef>
            </a:pPr>
            <a:r>
              <a:rPr lang="en-AU" sz="1800" dirty="0">
                <a:solidFill>
                  <a:srgbClr val="203864"/>
                </a:solidFill>
                <a:cs typeface="Calibri"/>
              </a:rPr>
              <a:t>Victims report mechanical and body </a:t>
            </a:r>
            <a:r>
              <a:rPr lang="en-AU" sz="1800" dirty="0" smtClean="0">
                <a:solidFill>
                  <a:srgbClr val="203864"/>
                </a:solidFill>
                <a:cs typeface="Calibri"/>
              </a:rPr>
              <a:t>damage</a:t>
            </a:r>
            <a:r>
              <a:rPr lang="en-AU" sz="1800" dirty="0">
                <a:solidFill>
                  <a:srgbClr val="203864"/>
                </a:solidFill>
                <a:cs typeface="Calibri"/>
              </a:rPr>
              <a:t> </a:t>
            </a:r>
            <a:r>
              <a:rPr lang="en-AU" sz="1800" dirty="0" smtClean="0">
                <a:solidFill>
                  <a:srgbClr val="203864"/>
                </a:solidFill>
                <a:cs typeface="Calibri"/>
              </a:rPr>
              <a:t>as well as </a:t>
            </a:r>
            <a:r>
              <a:rPr lang="en-AU" sz="1800" dirty="0">
                <a:solidFill>
                  <a:srgbClr val="203864"/>
                </a:solidFill>
                <a:cs typeface="Calibri"/>
              </a:rPr>
              <a:t>the loss of work tools, sporting equipment, stereos, personal navigation devices which often result in costs far beyond insurance coverage. </a:t>
            </a:r>
          </a:p>
          <a:p>
            <a:pPr algn="l">
              <a:lnSpc>
                <a:spcPct val="100000"/>
              </a:lnSpc>
              <a:spcBef>
                <a:spcPts val="0"/>
              </a:spcBef>
            </a:pPr>
            <a:r>
              <a:rPr lang="en-AU" sz="1800" dirty="0">
                <a:solidFill>
                  <a:srgbClr val="203864"/>
                </a:solidFill>
                <a:cs typeface="Calibri"/>
              </a:rPr>
              <a:t> </a:t>
            </a:r>
          </a:p>
          <a:p>
            <a:pPr algn="l">
              <a:lnSpc>
                <a:spcPct val="100000"/>
              </a:lnSpc>
              <a:spcBef>
                <a:spcPts val="0"/>
              </a:spcBef>
            </a:pPr>
            <a:r>
              <a:rPr lang="en-AU" sz="1800" dirty="0" smtClean="0">
                <a:solidFill>
                  <a:srgbClr val="203864"/>
                </a:solidFill>
                <a:latin typeface="Calibri"/>
                <a:cs typeface="Calibri"/>
              </a:rPr>
              <a:t>Even </a:t>
            </a:r>
            <a:r>
              <a:rPr lang="en-AU" sz="1800" dirty="0">
                <a:solidFill>
                  <a:srgbClr val="203864"/>
                </a:solidFill>
                <a:latin typeface="Calibri"/>
                <a:cs typeface="Calibri"/>
              </a:rPr>
              <a:t>if </a:t>
            </a:r>
            <a:r>
              <a:rPr lang="en-AU" sz="1800" dirty="0" smtClean="0">
                <a:solidFill>
                  <a:srgbClr val="203864"/>
                </a:solidFill>
                <a:latin typeface="Calibri"/>
                <a:cs typeface="Calibri"/>
              </a:rPr>
              <a:t>insured</a:t>
            </a:r>
            <a:r>
              <a:rPr lang="en-AU" sz="1800" dirty="0">
                <a:solidFill>
                  <a:srgbClr val="203864"/>
                </a:solidFill>
                <a:latin typeface="Calibri"/>
                <a:cs typeface="Calibri"/>
              </a:rPr>
              <a:t>, there are hidden costs such </a:t>
            </a:r>
            <a:r>
              <a:rPr lang="en-AU" sz="1800" dirty="0" smtClean="0">
                <a:solidFill>
                  <a:srgbClr val="203864"/>
                </a:solidFill>
                <a:latin typeface="Calibri"/>
                <a:cs typeface="Calibri"/>
              </a:rPr>
              <a:t>as</a:t>
            </a:r>
            <a:r>
              <a:rPr lang="en-AU" sz="1800" dirty="0">
                <a:solidFill>
                  <a:srgbClr val="203864"/>
                </a:solidFill>
                <a:latin typeface="Calibri"/>
                <a:cs typeface="Calibri"/>
              </a:rPr>
              <a:t> </a:t>
            </a:r>
            <a:r>
              <a:rPr lang="en-AU" sz="1800" dirty="0" smtClean="0">
                <a:solidFill>
                  <a:srgbClr val="203864"/>
                </a:solidFill>
                <a:latin typeface="Calibri"/>
                <a:cs typeface="Calibri"/>
              </a:rPr>
              <a:t>insurance excesses, </a:t>
            </a:r>
            <a:r>
              <a:rPr lang="en-AU" sz="1800" dirty="0">
                <a:solidFill>
                  <a:srgbClr val="203864"/>
                </a:solidFill>
                <a:latin typeface="Calibri"/>
                <a:cs typeface="Calibri"/>
              </a:rPr>
              <a:t>on-going loan </a:t>
            </a:r>
            <a:r>
              <a:rPr lang="en-AU" sz="1800" dirty="0" smtClean="0">
                <a:solidFill>
                  <a:srgbClr val="203864"/>
                </a:solidFill>
                <a:latin typeface="Calibri"/>
                <a:cs typeface="Calibri"/>
              </a:rPr>
              <a:t>repayments, </a:t>
            </a:r>
            <a:r>
              <a:rPr lang="en-AU" sz="1800" dirty="0">
                <a:solidFill>
                  <a:srgbClr val="203864"/>
                </a:solidFill>
                <a:latin typeface="Calibri"/>
                <a:cs typeface="Calibri"/>
              </a:rPr>
              <a:t>car </a:t>
            </a:r>
            <a:r>
              <a:rPr lang="en-AU" sz="1800" dirty="0" smtClean="0">
                <a:solidFill>
                  <a:srgbClr val="203864"/>
                </a:solidFill>
                <a:latin typeface="Calibri"/>
                <a:cs typeface="Calibri"/>
              </a:rPr>
              <a:t>hire and alternative </a:t>
            </a:r>
            <a:r>
              <a:rPr lang="en-AU" sz="1800" dirty="0">
                <a:solidFill>
                  <a:srgbClr val="203864"/>
                </a:solidFill>
                <a:latin typeface="Calibri"/>
                <a:cs typeface="Calibri"/>
              </a:rPr>
              <a:t>transport </a:t>
            </a:r>
            <a:r>
              <a:rPr lang="en-AU" sz="1800" dirty="0" smtClean="0">
                <a:solidFill>
                  <a:srgbClr val="203864"/>
                </a:solidFill>
                <a:latin typeface="Calibri"/>
                <a:cs typeface="Calibri"/>
              </a:rPr>
              <a:t>costs.</a:t>
            </a:r>
          </a:p>
          <a:p>
            <a:pPr algn="l">
              <a:lnSpc>
                <a:spcPct val="100000"/>
              </a:lnSpc>
              <a:spcBef>
                <a:spcPts val="0"/>
              </a:spcBef>
            </a:pPr>
            <a:endParaRPr lang="en-AU" sz="1800" dirty="0">
              <a:solidFill>
                <a:srgbClr val="203864"/>
              </a:solidFill>
              <a:latin typeface="Calibri"/>
              <a:cs typeface="Calibri"/>
            </a:endParaRPr>
          </a:p>
          <a:p>
            <a:pPr algn="l">
              <a:lnSpc>
                <a:spcPct val="100000"/>
              </a:lnSpc>
              <a:spcBef>
                <a:spcPts val="0"/>
              </a:spcBef>
            </a:pPr>
            <a:r>
              <a:rPr lang="en-AU" sz="1800" dirty="0" smtClean="0">
                <a:solidFill>
                  <a:srgbClr val="203864"/>
                </a:solidFill>
                <a:latin typeface="Calibri"/>
                <a:cs typeface="Calibri"/>
              </a:rPr>
              <a:t>Having </a:t>
            </a:r>
            <a:r>
              <a:rPr lang="en-AU" sz="1800" dirty="0">
                <a:solidFill>
                  <a:srgbClr val="203864"/>
                </a:solidFill>
                <a:latin typeface="Calibri"/>
                <a:cs typeface="Calibri"/>
              </a:rPr>
              <a:t>a car stolen can also </a:t>
            </a:r>
            <a:r>
              <a:rPr lang="en-AU" sz="1800" dirty="0" smtClean="0">
                <a:solidFill>
                  <a:srgbClr val="203864"/>
                </a:solidFill>
                <a:latin typeface="Calibri"/>
                <a:cs typeface="Calibri"/>
              </a:rPr>
              <a:t>be an emotional </a:t>
            </a:r>
            <a:r>
              <a:rPr lang="en-AU" sz="1800" dirty="0">
                <a:solidFill>
                  <a:srgbClr val="203864"/>
                </a:solidFill>
                <a:latin typeface="Calibri"/>
                <a:cs typeface="Calibri"/>
              </a:rPr>
              <a:t>experience for </a:t>
            </a:r>
            <a:r>
              <a:rPr lang="en-AU" sz="1800" dirty="0" smtClean="0">
                <a:solidFill>
                  <a:srgbClr val="203864"/>
                </a:solidFill>
                <a:latin typeface="Calibri"/>
                <a:cs typeface="Calibri"/>
              </a:rPr>
              <a:t>victims including loss of personal </a:t>
            </a:r>
            <a:r>
              <a:rPr lang="en-AU" sz="1800" dirty="0">
                <a:solidFill>
                  <a:srgbClr val="203864"/>
                </a:solidFill>
                <a:latin typeface="Calibri"/>
                <a:cs typeface="Calibri"/>
              </a:rPr>
              <a:t>items that can’t be replaced </a:t>
            </a:r>
            <a:r>
              <a:rPr lang="en-AU" sz="1800" dirty="0" smtClean="0">
                <a:solidFill>
                  <a:srgbClr val="203864"/>
                </a:solidFill>
                <a:latin typeface="Calibri"/>
                <a:cs typeface="Calibri"/>
              </a:rPr>
              <a:t>and with some feeling a sense of ownership that their </a:t>
            </a:r>
            <a:r>
              <a:rPr lang="en-AU" sz="1800" dirty="0">
                <a:solidFill>
                  <a:srgbClr val="203864"/>
                </a:solidFill>
                <a:latin typeface="Calibri"/>
                <a:cs typeface="Calibri"/>
              </a:rPr>
              <a:t>car </a:t>
            </a:r>
            <a:r>
              <a:rPr lang="en-AU" sz="1800" dirty="0" smtClean="0">
                <a:solidFill>
                  <a:srgbClr val="203864"/>
                </a:solidFill>
                <a:latin typeface="Calibri"/>
                <a:cs typeface="Calibri"/>
              </a:rPr>
              <a:t>has been used </a:t>
            </a:r>
            <a:r>
              <a:rPr lang="en-AU" sz="1800" dirty="0">
                <a:solidFill>
                  <a:srgbClr val="203864"/>
                </a:solidFill>
                <a:latin typeface="Calibri"/>
                <a:cs typeface="Calibri"/>
              </a:rPr>
              <a:t>in </a:t>
            </a:r>
            <a:r>
              <a:rPr lang="en-AU" sz="1800" dirty="0" smtClean="0">
                <a:solidFill>
                  <a:srgbClr val="203864"/>
                </a:solidFill>
                <a:latin typeface="Calibri"/>
                <a:cs typeface="Calibri"/>
              </a:rPr>
              <a:t>another crime. Some victims </a:t>
            </a:r>
            <a:r>
              <a:rPr lang="en-AU" sz="1800" dirty="0">
                <a:solidFill>
                  <a:srgbClr val="203864"/>
                </a:solidFill>
                <a:latin typeface="Calibri"/>
                <a:cs typeface="Calibri"/>
              </a:rPr>
              <a:t>feel violated, and remain concerned about becoming a victim of theft again. </a:t>
            </a:r>
          </a:p>
          <a:p>
            <a:pPr algn="l">
              <a:lnSpc>
                <a:spcPct val="100000"/>
              </a:lnSpc>
              <a:spcBef>
                <a:spcPts val="0"/>
              </a:spcBef>
            </a:pPr>
            <a:r>
              <a:rPr lang="en-AU" sz="1800" dirty="0">
                <a:solidFill>
                  <a:srgbClr val="203864"/>
                </a:solidFill>
                <a:latin typeface="Calibri"/>
                <a:cs typeface="Calibri"/>
              </a:rPr>
              <a:t> </a:t>
            </a:r>
          </a:p>
          <a:p>
            <a:pPr algn="l">
              <a:lnSpc>
                <a:spcPct val="100000"/>
              </a:lnSpc>
              <a:spcBef>
                <a:spcPts val="0"/>
              </a:spcBef>
            </a:pPr>
            <a:r>
              <a:rPr lang="en-AU" sz="1800" dirty="0" smtClean="0">
                <a:solidFill>
                  <a:srgbClr val="203864"/>
                </a:solidFill>
                <a:latin typeface="Calibri"/>
                <a:cs typeface="Calibri"/>
              </a:rPr>
              <a:t>A car </a:t>
            </a:r>
            <a:r>
              <a:rPr lang="en-AU" sz="1800" dirty="0">
                <a:solidFill>
                  <a:srgbClr val="203864"/>
                </a:solidFill>
                <a:latin typeface="Calibri"/>
                <a:cs typeface="Calibri"/>
              </a:rPr>
              <a:t>is </a:t>
            </a:r>
            <a:r>
              <a:rPr lang="en-AU" sz="1800" dirty="0" smtClean="0">
                <a:solidFill>
                  <a:srgbClr val="203864"/>
                </a:solidFill>
                <a:latin typeface="Calibri"/>
                <a:cs typeface="Calibri"/>
              </a:rPr>
              <a:t>also essential </a:t>
            </a:r>
            <a:r>
              <a:rPr lang="en-AU" sz="1800" dirty="0">
                <a:solidFill>
                  <a:srgbClr val="203864"/>
                </a:solidFill>
                <a:latin typeface="Calibri"/>
                <a:cs typeface="Calibri"/>
              </a:rPr>
              <a:t>to daily </a:t>
            </a:r>
            <a:r>
              <a:rPr lang="en-AU" sz="1800" dirty="0" smtClean="0">
                <a:solidFill>
                  <a:srgbClr val="203864"/>
                </a:solidFill>
                <a:latin typeface="Calibri"/>
                <a:cs typeface="Calibri"/>
              </a:rPr>
              <a:t>life - shopping</a:t>
            </a:r>
            <a:r>
              <a:rPr lang="en-AU" sz="1800" dirty="0">
                <a:solidFill>
                  <a:srgbClr val="203864"/>
                </a:solidFill>
                <a:latin typeface="Calibri"/>
                <a:cs typeface="Calibri"/>
              </a:rPr>
              <a:t>, getting to and from uni, taking the kids to school, social activities </a:t>
            </a:r>
            <a:r>
              <a:rPr lang="en-AU" sz="1800" dirty="0" smtClean="0">
                <a:solidFill>
                  <a:srgbClr val="203864"/>
                </a:solidFill>
                <a:latin typeface="Calibri"/>
                <a:cs typeface="Calibri"/>
              </a:rPr>
              <a:t>and work.</a:t>
            </a:r>
            <a:r>
              <a:rPr lang="en-AU" sz="1800" dirty="0">
                <a:solidFill>
                  <a:srgbClr val="203864"/>
                </a:solidFill>
                <a:cs typeface="Calibri"/>
              </a:rPr>
              <a:t> 1 in 5 cars are never </a:t>
            </a:r>
            <a:r>
              <a:rPr lang="en-AU" sz="1800" dirty="0" smtClean="0">
                <a:solidFill>
                  <a:srgbClr val="203864"/>
                </a:solidFill>
                <a:cs typeface="Calibri"/>
              </a:rPr>
              <a:t>recovered.</a:t>
            </a:r>
            <a:endParaRPr lang="en-AU" sz="1800" dirty="0">
              <a:solidFill>
                <a:srgbClr val="203864"/>
              </a:solidFill>
              <a:cs typeface="Calibri"/>
            </a:endParaRPr>
          </a:p>
          <a:p>
            <a:pPr algn="l">
              <a:lnSpc>
                <a:spcPct val="100000"/>
              </a:lnSpc>
              <a:spcBef>
                <a:spcPts val="0"/>
              </a:spcBef>
            </a:pPr>
            <a:endParaRPr lang="en-AU" sz="1800" dirty="0">
              <a:solidFill>
                <a:srgbClr val="203864"/>
              </a:solidFill>
              <a:latin typeface="Calibri"/>
              <a:cs typeface="Calibri"/>
            </a:endParaRPr>
          </a:p>
          <a:p>
            <a:pPr algn="l">
              <a:lnSpc>
                <a:spcPct val="100000"/>
              </a:lnSpc>
              <a:spcBef>
                <a:spcPts val="0"/>
              </a:spcBef>
            </a:pPr>
            <a:r>
              <a:rPr lang="en-AU" sz="1800" dirty="0" smtClean="0">
                <a:solidFill>
                  <a:srgbClr val="203864"/>
                </a:solidFill>
                <a:latin typeface="Calibri"/>
                <a:cs typeface="Calibri"/>
              </a:rPr>
              <a:t>Individuals report loss of income and employment as a result of losing access to a car.</a:t>
            </a:r>
          </a:p>
          <a:p>
            <a:pPr algn="l">
              <a:lnSpc>
                <a:spcPct val="100000"/>
              </a:lnSpc>
              <a:spcBef>
                <a:spcPts val="0"/>
              </a:spcBef>
            </a:pPr>
            <a:endParaRPr lang="en-AU" sz="1800" dirty="0">
              <a:solidFill>
                <a:srgbClr val="203864"/>
              </a:solidFill>
              <a:latin typeface="Calibri"/>
              <a:cs typeface="Calibri"/>
            </a:endParaRPr>
          </a:p>
        </p:txBody>
      </p:sp>
    </p:spTree>
    <p:extLst>
      <p:ext uri="{BB962C8B-B14F-4D97-AF65-F5344CB8AC3E}">
        <p14:creationId xmlns:p14="http://schemas.microsoft.com/office/powerpoint/2010/main" val="2196730979"/>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p:nvPr/>
        </p:nvPicPr>
        <p:blipFill>
          <a:blip r:embed="rId2" cstate="email">
            <a:extLst>
              <a:ext uri="{28A0092B-C50C-407E-A947-70E740481C1C}">
                <a14:useLocalDpi xmlns:a14="http://schemas.microsoft.com/office/drawing/2010/main"/>
              </a:ext>
            </a:extLst>
          </a:blip>
          <a:stretch>
            <a:fillRect/>
          </a:stretch>
        </p:blipFill>
        <p:spPr>
          <a:xfrm>
            <a:off x="113665" y="127523"/>
            <a:ext cx="2515870" cy="346075"/>
          </a:xfrm>
          <a:prstGeom prst="rect">
            <a:avLst/>
          </a:prstGeom>
        </p:spPr>
      </p:pic>
      <p:pic>
        <p:nvPicPr>
          <p:cNvPr id="13" name="Picture 12"/>
          <p:cNvPicPr>
            <a:picLocks noChangeAspect="1"/>
          </p:cNvPicPr>
          <p:nvPr/>
        </p:nvPicPr>
        <p:blipFill>
          <a:blip r:embed="rId3"/>
          <a:stretch>
            <a:fillRect/>
          </a:stretch>
        </p:blipFill>
        <p:spPr>
          <a:xfrm>
            <a:off x="561744" y="1612570"/>
            <a:ext cx="10802608" cy="4883679"/>
          </a:xfrm>
          <a:prstGeom prst="rect">
            <a:avLst/>
          </a:prstGeom>
        </p:spPr>
      </p:pic>
      <p:sp>
        <p:nvSpPr>
          <p:cNvPr id="14" name="Rectangle 13"/>
          <p:cNvSpPr/>
          <p:nvPr/>
        </p:nvSpPr>
        <p:spPr>
          <a:xfrm>
            <a:off x="583398" y="881537"/>
            <a:ext cx="5012535" cy="430887"/>
          </a:xfrm>
          <a:prstGeom prst="rect">
            <a:avLst/>
          </a:prstGeom>
        </p:spPr>
        <p:txBody>
          <a:bodyPr wrap="none">
            <a:spAutoFit/>
          </a:bodyPr>
          <a:lstStyle/>
          <a:p>
            <a:r>
              <a:rPr lang="en-AU" sz="2200" dirty="0" smtClean="0">
                <a:solidFill>
                  <a:srgbClr val="203864"/>
                </a:solidFill>
                <a:latin typeface="Calibri"/>
                <a:cs typeface="Calibri"/>
              </a:rPr>
              <a:t>Getting a sense of </a:t>
            </a:r>
            <a:r>
              <a:rPr lang="en-AU" sz="2200" dirty="0">
                <a:solidFill>
                  <a:srgbClr val="203864"/>
                </a:solidFill>
                <a:latin typeface="Calibri"/>
                <a:cs typeface="Calibri"/>
              </a:rPr>
              <a:t>Queensland’s </a:t>
            </a:r>
            <a:r>
              <a:rPr lang="en-AU" sz="2200" dirty="0" smtClean="0">
                <a:solidFill>
                  <a:srgbClr val="203864"/>
                </a:solidFill>
                <a:latin typeface="Calibri"/>
                <a:cs typeface="Calibri"/>
              </a:rPr>
              <a:t>challenge</a:t>
            </a:r>
            <a:endParaRPr lang="en-AU" sz="2200" dirty="0">
              <a:solidFill>
                <a:srgbClr val="203864"/>
              </a:solidFill>
              <a:latin typeface="Calibri"/>
              <a:cs typeface="Calibri"/>
            </a:endParaRPr>
          </a:p>
        </p:txBody>
      </p:sp>
    </p:spTree>
    <p:extLst>
      <p:ext uri="{BB962C8B-B14F-4D97-AF65-F5344CB8AC3E}">
        <p14:creationId xmlns:p14="http://schemas.microsoft.com/office/powerpoint/2010/main" val="3002548705"/>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p:nvPr/>
        </p:nvPicPr>
        <p:blipFill>
          <a:blip r:embed="rId2" cstate="email">
            <a:extLst>
              <a:ext uri="{28A0092B-C50C-407E-A947-70E740481C1C}">
                <a14:useLocalDpi xmlns:a14="http://schemas.microsoft.com/office/drawing/2010/main"/>
              </a:ext>
            </a:extLst>
          </a:blip>
          <a:stretch>
            <a:fillRect/>
          </a:stretch>
        </p:blipFill>
        <p:spPr>
          <a:xfrm>
            <a:off x="113665" y="127523"/>
            <a:ext cx="2515870" cy="346075"/>
          </a:xfrm>
          <a:prstGeom prst="rect">
            <a:avLst/>
          </a:prstGeom>
        </p:spPr>
      </p:pic>
      <p:pic>
        <p:nvPicPr>
          <p:cNvPr id="5" name="Picture 4"/>
          <p:cNvPicPr>
            <a:picLocks noChangeAspect="1"/>
          </p:cNvPicPr>
          <p:nvPr/>
        </p:nvPicPr>
        <p:blipFill>
          <a:blip r:embed="rId3"/>
          <a:stretch>
            <a:fillRect/>
          </a:stretch>
        </p:blipFill>
        <p:spPr>
          <a:xfrm>
            <a:off x="604618" y="1583967"/>
            <a:ext cx="10801075" cy="5006507"/>
          </a:xfrm>
          <a:prstGeom prst="rect">
            <a:avLst/>
          </a:prstGeom>
        </p:spPr>
      </p:pic>
      <p:sp>
        <p:nvSpPr>
          <p:cNvPr id="9" name="Rectangle 8"/>
          <p:cNvSpPr/>
          <p:nvPr/>
        </p:nvSpPr>
        <p:spPr>
          <a:xfrm>
            <a:off x="583398" y="881537"/>
            <a:ext cx="6285006" cy="430887"/>
          </a:xfrm>
          <a:prstGeom prst="rect">
            <a:avLst/>
          </a:prstGeom>
        </p:spPr>
        <p:txBody>
          <a:bodyPr wrap="none">
            <a:spAutoFit/>
          </a:bodyPr>
          <a:lstStyle/>
          <a:p>
            <a:r>
              <a:rPr lang="en-AU" sz="2200" dirty="0" smtClean="0">
                <a:solidFill>
                  <a:srgbClr val="203864"/>
                </a:solidFill>
                <a:latin typeface="Calibri"/>
                <a:cs typeface="Calibri"/>
              </a:rPr>
              <a:t>Queensland has 4 of the top 5 LGA ’s for vehicle theft</a:t>
            </a:r>
            <a:endParaRPr lang="en-AU" sz="2200" dirty="0">
              <a:solidFill>
                <a:srgbClr val="203864"/>
              </a:solidFill>
              <a:latin typeface="Calibri"/>
              <a:cs typeface="Calibri"/>
            </a:endParaRPr>
          </a:p>
        </p:txBody>
      </p:sp>
    </p:spTree>
    <p:extLst>
      <p:ext uri="{BB962C8B-B14F-4D97-AF65-F5344CB8AC3E}">
        <p14:creationId xmlns:p14="http://schemas.microsoft.com/office/powerpoint/2010/main" val="1803584940"/>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p:nvPr/>
        </p:nvPicPr>
        <p:blipFill>
          <a:blip r:embed="rId2" cstate="email">
            <a:extLst>
              <a:ext uri="{28A0092B-C50C-407E-A947-70E740481C1C}">
                <a14:useLocalDpi xmlns:a14="http://schemas.microsoft.com/office/drawing/2010/main"/>
              </a:ext>
            </a:extLst>
          </a:blip>
          <a:stretch>
            <a:fillRect/>
          </a:stretch>
        </p:blipFill>
        <p:spPr>
          <a:xfrm>
            <a:off x="113665" y="127523"/>
            <a:ext cx="2515870" cy="346075"/>
          </a:xfrm>
          <a:prstGeom prst="rect">
            <a:avLst/>
          </a:prstGeom>
        </p:spPr>
      </p:pic>
      <p:pic>
        <p:nvPicPr>
          <p:cNvPr id="8" name="Picture 7"/>
          <p:cNvPicPr>
            <a:picLocks noChangeAspect="1"/>
          </p:cNvPicPr>
          <p:nvPr/>
        </p:nvPicPr>
        <p:blipFill>
          <a:blip r:embed="rId3"/>
          <a:stretch>
            <a:fillRect/>
          </a:stretch>
        </p:blipFill>
        <p:spPr>
          <a:xfrm>
            <a:off x="1058995" y="866581"/>
            <a:ext cx="10347795" cy="4793135"/>
          </a:xfrm>
          <a:prstGeom prst="rect">
            <a:avLst/>
          </a:prstGeom>
        </p:spPr>
      </p:pic>
      <p:sp>
        <p:nvSpPr>
          <p:cNvPr id="9" name="Rectangle 8"/>
          <p:cNvSpPr/>
          <p:nvPr/>
        </p:nvSpPr>
        <p:spPr>
          <a:xfrm>
            <a:off x="689538" y="5593432"/>
            <a:ext cx="10887334" cy="923330"/>
          </a:xfrm>
          <a:prstGeom prst="rect">
            <a:avLst/>
          </a:prstGeom>
        </p:spPr>
        <p:txBody>
          <a:bodyPr wrap="square">
            <a:spAutoFit/>
          </a:bodyPr>
          <a:lstStyle/>
          <a:p>
            <a:r>
              <a:rPr lang="en-AU" dirty="0">
                <a:solidFill>
                  <a:srgbClr val="203864"/>
                </a:solidFill>
              </a:rPr>
              <a:t>Over the years, there has been an increase in the number of vehicles stolen from non-metropolitan regions.  In </a:t>
            </a:r>
            <a:r>
              <a:rPr lang="en-AU" dirty="0" smtClean="0">
                <a:solidFill>
                  <a:srgbClr val="203864"/>
                </a:solidFill>
              </a:rPr>
              <a:t>2019-20</a:t>
            </a:r>
            <a:r>
              <a:rPr lang="en-AU" dirty="0">
                <a:solidFill>
                  <a:srgbClr val="203864"/>
                </a:solidFill>
              </a:rPr>
              <a:t>, more than 1 in 3 vehicles (35%) were stolen from a non-metropolitan region compared to 1 in 5 (21%) vehicles in </a:t>
            </a:r>
            <a:r>
              <a:rPr lang="en-AU" dirty="0" smtClean="0">
                <a:solidFill>
                  <a:srgbClr val="203864"/>
                </a:solidFill>
              </a:rPr>
              <a:t>2000-01</a:t>
            </a:r>
            <a:r>
              <a:rPr lang="en-AU" dirty="0">
                <a:solidFill>
                  <a:srgbClr val="203864"/>
                </a:solidFill>
              </a:rPr>
              <a:t>. </a:t>
            </a:r>
          </a:p>
        </p:txBody>
      </p:sp>
    </p:spTree>
    <p:extLst>
      <p:ext uri="{BB962C8B-B14F-4D97-AF65-F5344CB8AC3E}">
        <p14:creationId xmlns:p14="http://schemas.microsoft.com/office/powerpoint/2010/main" val="1053150698"/>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p:nvPr/>
        </p:nvPicPr>
        <p:blipFill>
          <a:blip r:embed="rId2" cstate="email">
            <a:extLst>
              <a:ext uri="{28A0092B-C50C-407E-A947-70E740481C1C}">
                <a14:useLocalDpi xmlns:a14="http://schemas.microsoft.com/office/drawing/2010/main"/>
              </a:ext>
            </a:extLst>
          </a:blip>
          <a:stretch>
            <a:fillRect/>
          </a:stretch>
        </p:blipFill>
        <p:spPr>
          <a:xfrm>
            <a:off x="113665" y="127523"/>
            <a:ext cx="2515870" cy="346075"/>
          </a:xfrm>
          <a:prstGeom prst="rect">
            <a:avLst/>
          </a:prstGeom>
        </p:spPr>
      </p:pic>
      <p:sp>
        <p:nvSpPr>
          <p:cNvPr id="10" name="Rectangle 9"/>
          <p:cNvSpPr/>
          <p:nvPr/>
        </p:nvSpPr>
        <p:spPr>
          <a:xfrm>
            <a:off x="583399" y="881537"/>
            <a:ext cx="9904954" cy="769441"/>
          </a:xfrm>
          <a:prstGeom prst="rect">
            <a:avLst/>
          </a:prstGeom>
        </p:spPr>
        <p:txBody>
          <a:bodyPr wrap="square">
            <a:spAutoFit/>
          </a:bodyPr>
          <a:lstStyle/>
          <a:p>
            <a:r>
              <a:rPr lang="en-AU" sz="2200" dirty="0" smtClean="0">
                <a:solidFill>
                  <a:srgbClr val="203864"/>
                </a:solidFill>
                <a:latin typeface="Calibri"/>
                <a:cs typeface="Calibri"/>
              </a:rPr>
              <a:t>Based on theft rates per 1,000 population Mount Isa, Townsville and Cairns are the 3 highest hot spot areas in Queensland</a:t>
            </a:r>
            <a:r>
              <a:rPr lang="en-AU" sz="2200" dirty="0">
                <a:solidFill>
                  <a:srgbClr val="203864"/>
                </a:solidFill>
                <a:latin typeface="Calibri"/>
                <a:cs typeface="Calibri"/>
              </a:rPr>
              <a:t>.</a:t>
            </a:r>
          </a:p>
        </p:txBody>
      </p:sp>
      <p:pic>
        <p:nvPicPr>
          <p:cNvPr id="11" name="Picture 10"/>
          <p:cNvPicPr>
            <a:picLocks noChangeAspect="1"/>
          </p:cNvPicPr>
          <p:nvPr/>
        </p:nvPicPr>
        <p:blipFill>
          <a:blip r:embed="rId3"/>
          <a:stretch>
            <a:fillRect/>
          </a:stretch>
        </p:blipFill>
        <p:spPr>
          <a:xfrm>
            <a:off x="823792" y="2037413"/>
            <a:ext cx="10580098" cy="3678060"/>
          </a:xfrm>
          <a:prstGeom prst="rect">
            <a:avLst/>
          </a:prstGeom>
        </p:spPr>
      </p:pic>
    </p:spTree>
    <p:extLst>
      <p:ext uri="{BB962C8B-B14F-4D97-AF65-F5344CB8AC3E}">
        <p14:creationId xmlns:p14="http://schemas.microsoft.com/office/powerpoint/2010/main" val="3214550028"/>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19459</TotalTime>
  <Words>793</Words>
  <Application>Microsoft Macintosh PowerPoint</Application>
  <PresentationFormat>Custom</PresentationFormat>
  <Paragraphs>185</Paragraphs>
  <Slides>21</Slides>
  <Notes>0</Notes>
  <HiddenSlides>0</HiddenSlides>
  <MMClips>0</MMClips>
  <ScaleCrop>false</ScaleCrop>
  <HeadingPairs>
    <vt:vector size="4" baseType="variant">
      <vt:variant>
        <vt:lpstr>Theme</vt:lpstr>
      </vt:variant>
      <vt:variant>
        <vt:i4>1</vt:i4>
      </vt:variant>
      <vt:variant>
        <vt:lpstr>Slide Titles</vt:lpstr>
      </vt:variant>
      <vt:variant>
        <vt:i4>21</vt:i4>
      </vt:variant>
    </vt:vector>
  </HeadingPairs>
  <TitlesOfParts>
    <vt:vector size="22"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Nick Behrens</dc:creator>
  <cp:lastModifiedBy>Nick Behrens</cp:lastModifiedBy>
  <cp:revision>177</cp:revision>
  <cp:lastPrinted>2019-11-20T23:08:51Z</cp:lastPrinted>
  <dcterms:created xsi:type="dcterms:W3CDTF">2018-07-23T02:08:18Z</dcterms:created>
  <dcterms:modified xsi:type="dcterms:W3CDTF">2021-04-15T04:41:13Z</dcterms:modified>
</cp:coreProperties>
</file>